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57" r:id="rId4"/>
    <p:sldId id="258" r:id="rId5"/>
    <p:sldId id="259" r:id="rId6"/>
    <p:sldId id="260" r:id="rId7"/>
    <p:sldId id="262" r:id="rId8"/>
    <p:sldId id="263" r:id="rId9"/>
    <p:sldId id="264" r:id="rId10"/>
    <p:sldId id="277" r:id="rId11"/>
    <p:sldId id="272" r:id="rId12"/>
    <p:sldId id="265" r:id="rId13"/>
    <p:sldId id="266" r:id="rId14"/>
    <p:sldId id="267" r:id="rId15"/>
    <p:sldId id="268" r:id="rId16"/>
    <p:sldId id="269" r:id="rId18"/>
    <p:sldId id="270" r:id="rId19"/>
    <p:sldId id="271" r:id="rId20"/>
    <p:sldId id="273" r:id="rId21"/>
    <p:sldId id="274" r:id="rId22"/>
    <p:sldId id="275" r:id="rId23"/>
    <p:sldId id="276"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4" userDrawn="1">
          <p15:clr>
            <a:srgbClr val="A4A3A4"/>
          </p15:clr>
        </p15:guide>
        <p15:guide id="2" pos="3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6D04"/>
    <a:srgbClr val="BD997C"/>
    <a:srgbClr val="6F91D5"/>
    <a:srgbClr val="A05204"/>
    <a:srgbClr val="FFFFFF"/>
    <a:srgbClr val="B0845B"/>
    <a:srgbClr val="B18560"/>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62" y="45"/>
      </p:cViewPr>
      <p:guideLst>
        <p:guide orient="horz" pos="2054"/>
        <p:guide pos="394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15.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0" Type="http://schemas.openxmlformats.org/officeDocument/2006/relationships/slideLayout" Target="../slideLayouts/slideLayout1.xml"/><Relationship Id="rId4" Type="http://schemas.openxmlformats.org/officeDocument/2006/relationships/tags" Target="../tags/tag105.xml"/><Relationship Id="rId39" Type="http://schemas.openxmlformats.org/officeDocument/2006/relationships/tags" Target="../tags/tag134.xml"/><Relationship Id="rId38" Type="http://schemas.openxmlformats.org/officeDocument/2006/relationships/image" Target="../media/image17.png"/><Relationship Id="rId37" Type="http://schemas.openxmlformats.org/officeDocument/2006/relationships/image" Target="../media/image16.png"/><Relationship Id="rId36" Type="http://schemas.openxmlformats.org/officeDocument/2006/relationships/image" Target="../media/image15.png"/><Relationship Id="rId35" Type="http://schemas.openxmlformats.org/officeDocument/2006/relationships/image" Target="../media/image14.png"/><Relationship Id="rId34" Type="http://schemas.openxmlformats.org/officeDocument/2006/relationships/image" Target="../media/image13.png"/><Relationship Id="rId33" Type="http://schemas.openxmlformats.org/officeDocument/2006/relationships/image" Target="../media/image12.png"/><Relationship Id="rId32" Type="http://schemas.openxmlformats.org/officeDocument/2006/relationships/tags" Target="../tags/tag133.xml"/><Relationship Id="rId31" Type="http://schemas.openxmlformats.org/officeDocument/2006/relationships/tags" Target="../tags/tag132.xml"/><Relationship Id="rId30" Type="http://schemas.openxmlformats.org/officeDocument/2006/relationships/tags" Target="../tags/tag131.xml"/><Relationship Id="rId3" Type="http://schemas.openxmlformats.org/officeDocument/2006/relationships/tags" Target="../tags/tag104.xml"/><Relationship Id="rId29" Type="http://schemas.openxmlformats.org/officeDocument/2006/relationships/tags" Target="../tags/tag130.xml"/><Relationship Id="rId28" Type="http://schemas.openxmlformats.org/officeDocument/2006/relationships/tags" Target="../tags/tag129.xml"/><Relationship Id="rId27" Type="http://schemas.openxmlformats.org/officeDocument/2006/relationships/tags" Target="../tags/tag128.xml"/><Relationship Id="rId26" Type="http://schemas.openxmlformats.org/officeDocument/2006/relationships/tags" Target="../tags/tag127.xml"/><Relationship Id="rId25" Type="http://schemas.openxmlformats.org/officeDocument/2006/relationships/tags" Target="../tags/tag126.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image" Target="../media/image2.png"/><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37.xml"/><Relationship Id="rId6" Type="http://schemas.openxmlformats.org/officeDocument/2006/relationships/image" Target="../media/image18.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image" Target="../media/image19.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43.xml"/><Relationship Id="rId6" Type="http://schemas.openxmlformats.org/officeDocument/2006/relationships/image" Target="../media/image20.png"/><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image" Target="../media/image21.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49.xml"/><Relationship Id="rId6" Type="http://schemas.openxmlformats.org/officeDocument/2006/relationships/image" Target="../media/image22.png"/><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23.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image" Target="../media/image24.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image" Target="../media/image25.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4" Type="http://schemas.openxmlformats.org/officeDocument/2006/relationships/slideLayout" Target="../slideLayouts/slideLayout1.xml"/><Relationship Id="rId53" Type="http://schemas.openxmlformats.org/officeDocument/2006/relationships/tags" Target="../tags/tag212.xml"/><Relationship Id="rId52" Type="http://schemas.openxmlformats.org/officeDocument/2006/relationships/tags" Target="../tags/tag211.xml"/><Relationship Id="rId51" Type="http://schemas.openxmlformats.org/officeDocument/2006/relationships/tags" Target="../tags/tag210.xml"/><Relationship Id="rId50" Type="http://schemas.openxmlformats.org/officeDocument/2006/relationships/tags" Target="../tags/tag209.xml"/><Relationship Id="rId5" Type="http://schemas.openxmlformats.org/officeDocument/2006/relationships/tags" Target="../tags/tag164.xml"/><Relationship Id="rId49" Type="http://schemas.openxmlformats.org/officeDocument/2006/relationships/tags" Target="../tags/tag208.xml"/><Relationship Id="rId48" Type="http://schemas.openxmlformats.org/officeDocument/2006/relationships/tags" Target="../tags/tag207.xml"/><Relationship Id="rId47" Type="http://schemas.openxmlformats.org/officeDocument/2006/relationships/tags" Target="../tags/tag206.xml"/><Relationship Id="rId46" Type="http://schemas.openxmlformats.org/officeDocument/2006/relationships/tags" Target="../tags/tag205.xml"/><Relationship Id="rId45" Type="http://schemas.openxmlformats.org/officeDocument/2006/relationships/tags" Target="../tags/tag204.xml"/><Relationship Id="rId44" Type="http://schemas.openxmlformats.org/officeDocument/2006/relationships/tags" Target="../tags/tag203.xml"/><Relationship Id="rId43" Type="http://schemas.openxmlformats.org/officeDocument/2006/relationships/tags" Target="../tags/tag202.xml"/><Relationship Id="rId42" Type="http://schemas.openxmlformats.org/officeDocument/2006/relationships/tags" Target="../tags/tag201.xml"/><Relationship Id="rId41" Type="http://schemas.openxmlformats.org/officeDocument/2006/relationships/tags" Target="../tags/tag200.xml"/><Relationship Id="rId40" Type="http://schemas.openxmlformats.org/officeDocument/2006/relationships/tags" Target="../tags/tag199.xml"/><Relationship Id="rId4" Type="http://schemas.openxmlformats.org/officeDocument/2006/relationships/tags" Target="../tags/tag163.xml"/><Relationship Id="rId39" Type="http://schemas.openxmlformats.org/officeDocument/2006/relationships/tags" Target="../tags/tag198.xml"/><Relationship Id="rId38" Type="http://schemas.openxmlformats.org/officeDocument/2006/relationships/tags" Target="../tags/tag197.xml"/><Relationship Id="rId37" Type="http://schemas.openxmlformats.org/officeDocument/2006/relationships/tags" Target="../tags/tag196.xml"/><Relationship Id="rId36" Type="http://schemas.openxmlformats.org/officeDocument/2006/relationships/tags" Target="../tags/tag195.xml"/><Relationship Id="rId35" Type="http://schemas.openxmlformats.org/officeDocument/2006/relationships/tags" Target="../tags/tag194.xml"/><Relationship Id="rId34" Type="http://schemas.openxmlformats.org/officeDocument/2006/relationships/tags" Target="../tags/tag193.xml"/><Relationship Id="rId33" Type="http://schemas.openxmlformats.org/officeDocument/2006/relationships/tags" Target="../tags/tag192.xml"/><Relationship Id="rId32" Type="http://schemas.openxmlformats.org/officeDocument/2006/relationships/tags" Target="../tags/tag191.xml"/><Relationship Id="rId31" Type="http://schemas.openxmlformats.org/officeDocument/2006/relationships/tags" Target="../tags/tag190.xml"/><Relationship Id="rId30" Type="http://schemas.openxmlformats.org/officeDocument/2006/relationships/tags" Target="../tags/tag189.xml"/><Relationship Id="rId3" Type="http://schemas.openxmlformats.org/officeDocument/2006/relationships/tags" Target="../tags/tag162.xml"/><Relationship Id="rId29" Type="http://schemas.openxmlformats.org/officeDocument/2006/relationships/tags" Target="../tags/tag188.xml"/><Relationship Id="rId28" Type="http://schemas.openxmlformats.org/officeDocument/2006/relationships/tags" Target="../tags/tag187.xml"/><Relationship Id="rId27" Type="http://schemas.openxmlformats.org/officeDocument/2006/relationships/tags" Target="../tags/tag186.xml"/><Relationship Id="rId26" Type="http://schemas.openxmlformats.org/officeDocument/2006/relationships/tags" Target="../tags/tag185.xml"/><Relationship Id="rId25" Type="http://schemas.openxmlformats.org/officeDocument/2006/relationships/tags" Target="../tags/tag184.xml"/><Relationship Id="rId24" Type="http://schemas.openxmlformats.org/officeDocument/2006/relationships/tags" Target="../tags/tag183.xml"/><Relationship Id="rId23" Type="http://schemas.openxmlformats.org/officeDocument/2006/relationships/tags" Target="../tags/tag182.xml"/><Relationship Id="rId22" Type="http://schemas.openxmlformats.org/officeDocument/2006/relationships/tags" Target="../tags/tag181.xml"/><Relationship Id="rId21" Type="http://schemas.openxmlformats.org/officeDocument/2006/relationships/tags" Target="../tags/tag180.xml"/><Relationship Id="rId20" Type="http://schemas.openxmlformats.org/officeDocument/2006/relationships/tags" Target="../tags/tag179.xml"/><Relationship Id="rId2" Type="http://schemas.openxmlformats.org/officeDocument/2006/relationships/image" Target="../media/image2.png"/><Relationship Id="rId19" Type="http://schemas.openxmlformats.org/officeDocument/2006/relationships/tags" Target="../tags/tag178.xml"/><Relationship Id="rId18" Type="http://schemas.openxmlformats.org/officeDocument/2006/relationships/tags" Target="../tags/tag177.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3" Type="http://schemas.openxmlformats.org/officeDocument/2006/relationships/slideLayout" Target="../slideLayouts/slideLayout1.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image" Target="../media/image2.png"/><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13.xml"/><Relationship Id="rId5" Type="http://schemas.openxmlformats.org/officeDocument/2006/relationships/image" Target="../media/image28.png"/><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4.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9.xml"/><Relationship Id="rId6" Type="http://schemas.openxmlformats.org/officeDocument/2006/relationships/image" Target="../media/image6.png"/><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2.xml"/><Relationship Id="rId6" Type="http://schemas.openxmlformats.org/officeDocument/2006/relationships/image" Target="../media/image7.png"/><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image" Target="../media/image8.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image" Target="../media/image9.png"/><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3.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图片 5" descr="万联-02_conew1"/>
          <p:cNvPicPr>
            <a:picLocks noChangeAspect="1"/>
          </p:cNvPicPr>
          <p:nvPr/>
        </p:nvPicPr>
        <p:blipFill>
          <a:blip r:embed="rId2" cstate="print"/>
          <a:stretch>
            <a:fillRect/>
          </a:stretch>
        </p:blipFill>
        <p:spPr>
          <a:xfrm>
            <a:off x="215900" y="180975"/>
            <a:ext cx="1837055" cy="548005"/>
          </a:xfrm>
          <a:prstGeom prst="rect">
            <a:avLst/>
          </a:prstGeom>
        </p:spPr>
      </p:pic>
      <p:sp>
        <p:nvSpPr>
          <p:cNvPr id="22" name="矩形 259"/>
          <p:cNvSpPr>
            <a:spLocks noChangeArrowheads="1"/>
          </p:cNvSpPr>
          <p:nvPr/>
        </p:nvSpPr>
        <p:spPr bwMode="auto">
          <a:xfrm>
            <a:off x="1702864" y="2359296"/>
            <a:ext cx="8786272" cy="677108"/>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sz="4400" b="1" dirty="0">
                <a:solidFill>
                  <a:srgbClr val="BC6D04"/>
                </a:solidFill>
                <a:cs typeface="Arial" panose="020B0604020202020204" pitchFamily="34" charset="0"/>
              </a:rPr>
              <a:t>万联企业级云网融合集成业务概要</a:t>
            </a:r>
            <a:endParaRPr sz="4400" b="1" dirty="0">
              <a:solidFill>
                <a:srgbClr val="BC6D04"/>
              </a:solidFill>
              <a:cs typeface="Arial" panose="020B0604020202020204" pitchFamily="34" charset="0"/>
            </a:endParaRPr>
          </a:p>
        </p:txBody>
      </p:sp>
      <p:sp>
        <p:nvSpPr>
          <p:cNvPr id="20" name="矩形 259"/>
          <p:cNvSpPr>
            <a:spLocks noChangeArrowheads="1"/>
          </p:cNvSpPr>
          <p:nvPr/>
        </p:nvSpPr>
        <p:spPr bwMode="auto">
          <a:xfrm>
            <a:off x="4997789" y="3492500"/>
            <a:ext cx="5296196"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buNone/>
            </a:pPr>
            <a:r>
              <a:rPr lang="zh-CN" altLang="en-US" sz="28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云网融合一体</a:t>
            </a:r>
            <a:r>
              <a:rPr lang="en-US" altLang="zh-CN" sz="28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       </a:t>
            </a:r>
            <a:r>
              <a:rPr lang="zh-CN" altLang="en-US" sz="28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智改数转网联              </a:t>
            </a:r>
            <a:endParaRPr lang="zh-CN" altLang="en-US" sz="2800"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endParaRPr>
          </a:p>
        </p:txBody>
      </p:sp>
      <p:sp>
        <p:nvSpPr>
          <p:cNvPr id="2" name="矩形 259"/>
          <p:cNvSpPr>
            <a:spLocks noChangeArrowheads="1"/>
          </p:cNvSpPr>
          <p:nvPr/>
        </p:nvSpPr>
        <p:spPr bwMode="auto">
          <a:xfrm>
            <a:off x="5099936" y="5892257"/>
            <a:ext cx="248050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sz="2400" b="1" dirty="0">
                <a:solidFill>
                  <a:srgbClr val="BC6D04"/>
                </a:solidFill>
                <a:latin typeface="微软雅黑" panose="020B0503020204020204" charset="-122"/>
                <a:ea typeface="微软雅黑" panose="020B0503020204020204" charset="-122"/>
                <a:cs typeface="黑体" panose="02010609060101010101" charset="-122"/>
              </a:rPr>
              <a:t>2024 </a:t>
            </a:r>
            <a:r>
              <a:rPr lang="zh-CN" altLang="en-US" sz="2400" b="1" dirty="0">
                <a:solidFill>
                  <a:srgbClr val="BC6D04"/>
                </a:solidFill>
                <a:latin typeface="微软雅黑" panose="020B0503020204020204" charset="-122"/>
                <a:ea typeface="微软雅黑" panose="020B0503020204020204" charset="-122"/>
                <a:cs typeface="黑体" panose="02010609060101010101" charset="-122"/>
              </a:rPr>
              <a:t>年</a:t>
            </a:r>
            <a:r>
              <a:rPr lang="en-US" altLang="zh-CN" sz="2400" b="1" dirty="0">
                <a:solidFill>
                  <a:srgbClr val="BC6D04"/>
                </a:solidFill>
                <a:latin typeface="微软雅黑" panose="020B0503020204020204" charset="-122"/>
                <a:ea typeface="微软雅黑" panose="020B0503020204020204" charset="-122"/>
                <a:cs typeface="黑体" panose="02010609060101010101" charset="-122"/>
              </a:rPr>
              <a:t> 3 </a:t>
            </a:r>
            <a:r>
              <a:rPr lang="zh-CN" altLang="en-US" sz="2400" b="1" dirty="0">
                <a:solidFill>
                  <a:srgbClr val="BC6D04"/>
                </a:solidFill>
                <a:latin typeface="微软雅黑" panose="020B0503020204020204" charset="-122"/>
                <a:ea typeface="微软雅黑" panose="020B0503020204020204" charset="-122"/>
                <a:cs typeface="黑体" panose="02010609060101010101" charset="-122"/>
              </a:rPr>
              <a:t>月</a:t>
            </a:r>
            <a:endParaRPr lang="zh-CN" altLang="en-US" sz="2400" b="1" dirty="0">
              <a:solidFill>
                <a:srgbClr val="BC6D04"/>
              </a:solidFill>
              <a:latin typeface="微软雅黑" panose="020B0503020204020204" charset="-122"/>
              <a:ea typeface="微软雅黑" panose="020B0503020204020204" charset="-122"/>
              <a:cs typeface="黑体" panose="02010609060101010101" charset="-122"/>
            </a:endParaRPr>
          </a:p>
        </p:txBody>
      </p:sp>
      <p:pic>
        <p:nvPicPr>
          <p:cNvPr id="3" name="图片 2" descr="qrcode4"/>
          <p:cNvPicPr>
            <a:picLocks noChangeAspect="1"/>
          </p:cNvPicPr>
          <p:nvPr/>
        </p:nvPicPr>
        <p:blipFill>
          <a:blip r:embed="rId3"/>
          <a:stretch>
            <a:fillRect/>
          </a:stretch>
        </p:blipFill>
        <p:spPr>
          <a:xfrm>
            <a:off x="9276623" y="4854687"/>
            <a:ext cx="1657612" cy="1657612"/>
          </a:xfrm>
          <a:prstGeom prst="rect">
            <a:avLst/>
          </a:prstGeom>
          <a:effectLst>
            <a:outerShdw blurRad="76200" dir="18900000" sy="23000" kx="-1200000" algn="bl" rotWithShape="0">
              <a:prstClr val="black">
                <a:alpha val="11000"/>
              </a:prstClr>
            </a:outerShdw>
          </a:effectLst>
        </p:spPr>
      </p:pic>
      <p:sp>
        <p:nvSpPr>
          <p:cNvPr id="4" name="矩形 259"/>
          <p:cNvSpPr>
            <a:spLocks noChangeArrowheads="1"/>
          </p:cNvSpPr>
          <p:nvPr/>
        </p:nvSpPr>
        <p:spPr bwMode="auto">
          <a:xfrm>
            <a:off x="10934235" y="4810852"/>
            <a:ext cx="232410" cy="1081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mongolianVert" wrap="square" lIns="0" tIns="0" rIns="0" bIns="0" anchor="ctr" anchorCtr="0">
            <a:no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zh-CN" altLang="en-US" sz="1300" b="1" dirty="0">
                <a:ln w="15875"/>
                <a:solidFill>
                  <a:schemeClr val="bg1">
                    <a:lumMod val="50000"/>
                  </a:schemeClr>
                </a:solidFill>
                <a:effectLst/>
                <a:latin typeface="幼圆" panose="02010509060101010101" charset="-122"/>
                <a:ea typeface="幼圆" panose="02010509060101010101" charset="-122"/>
                <a:cs typeface="Arial" panose="020B0604020202020204" pitchFamily="34" charset="0"/>
              </a:rPr>
              <a:t>微信扫码入会</a:t>
            </a:r>
            <a:endParaRPr lang="zh-CN" altLang="en-US" sz="1300" b="1" dirty="0">
              <a:ln w="15875"/>
              <a:solidFill>
                <a:schemeClr val="bg1">
                  <a:lumMod val="50000"/>
                </a:schemeClr>
              </a:solidFill>
              <a:effectLst/>
              <a:latin typeface="幼圆" panose="02010509060101010101" charset="-122"/>
              <a:ea typeface="幼圆" panose="02010509060101010101" charset="-122"/>
              <a:cs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par>
                                <p:cTn id="12" presetID="26" presetClass="emph" presetSubtype="0" fill="hold" grpId="1" nodeType="withEffect">
                                  <p:stCondLst>
                                    <p:cond delay="0"/>
                                  </p:stCondLst>
                                  <p:iterate type="lt">
                                    <p:tmPct val="0"/>
                                  </p:iterate>
                                  <p:childTnLst>
                                    <p:animEffect transition="out" filter="fade">
                                      <p:cBhvr>
                                        <p:cTn id="13" dur="500" tmFilter="0, 0; .2, .5; .8, .5; 1, 0"/>
                                        <p:tgtEl>
                                          <p:spTgt spid="22"/>
                                        </p:tgtEl>
                                      </p:cBhvr>
                                    </p:animEffect>
                                    <p:animScale>
                                      <p:cBhvr>
                                        <p:cTn id="14" dur="250" autoRev="1" fill="hold"/>
                                        <p:tgtEl>
                                          <p:spTgt spid="22"/>
                                        </p:tgtEl>
                                      </p:cBhvr>
                                      <p:by x="105000" y="105000"/>
                                    </p:animScale>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 calcmode="lin" valueType="num">
                                      <p:cBhvr>
                                        <p:cTn id="1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0"/>
                                        </p:tgtEl>
                                      </p:cBhvr>
                                    </p:animEffect>
                                  </p:childTnLst>
                                </p:cTn>
                              </p:par>
                              <p:par>
                                <p:cTn id="22" presetID="26" presetClass="emph" presetSubtype="0" fill="hold" grpId="1" nodeType="withEffect">
                                  <p:stCondLst>
                                    <p:cond delay="0"/>
                                  </p:stCondLst>
                                  <p:iterate type="lt">
                                    <p:tmPct val="0"/>
                                  </p:iterate>
                                  <p:childTnLst>
                                    <p:animEffect transition="out" filter="fade">
                                      <p:cBhvr>
                                        <p:cTn id="23" dur="500" tmFilter="0, 0; .2, .5; .8, .5; 1, 0"/>
                                        <p:tgtEl>
                                          <p:spTgt spid="20"/>
                                        </p:tgtEl>
                                      </p:cBhvr>
                                    </p:animEffect>
                                    <p:animScale>
                                      <p:cBhvr>
                                        <p:cTn id="24" dur="250" autoRev="1" fill="hold"/>
                                        <p:tgtEl>
                                          <p:spTgt spid="20"/>
                                        </p:tgtEl>
                                      </p:cBhvr>
                                      <p:by x="105000" y="105000"/>
                                    </p:animScale>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
                                        </p:tgtEl>
                                        <p:attrNameLst>
                                          <p:attrName>ppt_y</p:attrName>
                                        </p:attrNameLst>
                                      </p:cBhvr>
                                      <p:tavLst>
                                        <p:tav tm="0">
                                          <p:val>
                                            <p:strVal val="#ppt_y"/>
                                          </p:val>
                                        </p:tav>
                                        <p:tav tm="100000">
                                          <p:val>
                                            <p:strVal val="#ppt_y"/>
                                          </p:val>
                                        </p:tav>
                                      </p:tavLst>
                                    </p:anim>
                                    <p:anim calcmode="lin" valueType="num">
                                      <p:cBhvr>
                                        <p:cTn id="2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
                                        </p:tgtEl>
                                      </p:cBhvr>
                                    </p:animEffect>
                                  </p:childTnLst>
                                </p:cTn>
                              </p:par>
                              <p:par>
                                <p:cTn id="32" presetID="26" presetClass="emph" presetSubtype="0" fill="hold" grpId="1" nodeType="withEffect">
                                  <p:stCondLst>
                                    <p:cond delay="0"/>
                                  </p:stCondLst>
                                  <p:iterate type="lt">
                                    <p:tmPct val="0"/>
                                  </p:iterate>
                                  <p:childTnLst>
                                    <p:animEffect transition="out" filter="fade">
                                      <p:cBhvr>
                                        <p:cTn id="33" dur="500" tmFilter="0, 0; .2, .5; .8, .5; 1, 0"/>
                                        <p:tgtEl>
                                          <p:spTgt spid="2"/>
                                        </p:tgtEl>
                                      </p:cBhvr>
                                    </p:animEffect>
                                    <p:animScale>
                                      <p:cBhvr>
                                        <p:cTn id="34" dur="250" autoRev="1" fill="hold"/>
                                        <p:tgtEl>
                                          <p:spTgt spid="2"/>
                                        </p:tgtEl>
                                      </p:cBhvr>
                                      <p:by x="105000" y="105000"/>
                                    </p:animScale>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 calcmode="lin" valueType="num">
                                      <p:cBhvr>
                                        <p:cTn id="3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gtEl>
                                      </p:cBhvr>
                                    </p:animEffect>
                                  </p:childTnLst>
                                </p:cTn>
                              </p:par>
                              <p:par>
                                <p:cTn id="42" presetID="26" presetClass="emph" presetSubtype="0" fill="hold" grpId="1" nodeType="withEffect">
                                  <p:stCondLst>
                                    <p:cond delay="0"/>
                                  </p:stCondLst>
                                  <p:iterate type="lt">
                                    <p:tmPct val="0"/>
                                  </p:iterate>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p:bldP spid="22" grpId="1" bldLvl="0"/>
      <p:bldP spid="20" grpId="0" bldLvl="0" animBg="1"/>
      <p:bldP spid="20" grpId="1" bldLvl="0" animBg="1"/>
      <p:bldP spid="2" grpId="0" bldLvl="0"/>
      <p:bldP spid="2" grpId="1" bldLvl="0"/>
      <p:bldP spid="4" grpId="0" bldLvl="0" animBg="1"/>
      <p:bldP spid="4"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产品优势</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grpSp>
        <p:nvGrpSpPr>
          <p:cNvPr id="41" name="组合 40"/>
          <p:cNvGrpSpPr/>
          <p:nvPr>
            <p:custDataLst>
              <p:tags r:id="rId3"/>
            </p:custDataLst>
          </p:nvPr>
        </p:nvGrpSpPr>
        <p:grpSpPr>
          <a:xfrm>
            <a:off x="467360" y="1083310"/>
            <a:ext cx="828000" cy="720000"/>
            <a:chOff x="3112298" y="1278043"/>
            <a:chExt cx="1635013" cy="1420976"/>
          </a:xfrm>
        </p:grpSpPr>
        <p:sp>
          <p:nvSpPr>
            <p:cNvPr id="42" name="Freeform 5"/>
            <p:cNvSpPr/>
            <p:nvPr>
              <p:custDataLst>
                <p:tags r:id="rId4"/>
              </p:custDataLst>
            </p:nvPr>
          </p:nvSpPr>
          <p:spPr bwMode="auto">
            <a:xfrm>
              <a:off x="3112298" y="1278043"/>
              <a:ext cx="1635013" cy="1420976"/>
            </a:xfrm>
            <a:prstGeom prst="snip2Diag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3" name="Freeform 5"/>
            <p:cNvSpPr/>
            <p:nvPr>
              <p:custDataLst>
                <p:tags r:id="rId5"/>
              </p:custDataLst>
            </p:nvPr>
          </p:nvSpPr>
          <p:spPr bwMode="auto">
            <a:xfrm>
              <a:off x="3329423" y="1479822"/>
              <a:ext cx="1202036" cy="1044679"/>
            </a:xfrm>
            <a:prstGeom prst="snip2DiagRect">
              <a:avLst/>
            </a:prstGeom>
            <a:solidFill>
              <a:schemeClr val="accent3"/>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55" name="组合 54"/>
          <p:cNvGrpSpPr/>
          <p:nvPr>
            <p:custDataLst>
              <p:tags r:id="rId6"/>
            </p:custDataLst>
          </p:nvPr>
        </p:nvGrpSpPr>
        <p:grpSpPr>
          <a:xfrm>
            <a:off x="467360" y="1954530"/>
            <a:ext cx="828000" cy="720000"/>
            <a:chOff x="5009626" y="1278043"/>
            <a:chExt cx="1635013" cy="1420976"/>
          </a:xfrm>
        </p:grpSpPr>
        <p:sp>
          <p:nvSpPr>
            <p:cNvPr id="56" name="Freeform 5"/>
            <p:cNvSpPr/>
            <p:nvPr>
              <p:custDataLst>
                <p:tags r:id="rId7"/>
              </p:custDataLst>
            </p:nvPr>
          </p:nvSpPr>
          <p:spPr bwMode="auto">
            <a:xfrm>
              <a:off x="5009626" y="1278043"/>
              <a:ext cx="1635013" cy="1420976"/>
            </a:xfrm>
            <a:prstGeom prst="snip2Diag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7" name="Freeform 5"/>
            <p:cNvSpPr/>
            <p:nvPr>
              <p:custDataLst>
                <p:tags r:id="rId8"/>
              </p:custDataLst>
            </p:nvPr>
          </p:nvSpPr>
          <p:spPr bwMode="auto">
            <a:xfrm>
              <a:off x="5226114" y="1463860"/>
              <a:ext cx="1202036" cy="1044679"/>
            </a:xfrm>
            <a:prstGeom prst="snip2DiagRect">
              <a:avLst/>
            </a:prstGeom>
            <a:solidFill>
              <a:schemeClr val="accent1"/>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63" name="组合 62"/>
          <p:cNvGrpSpPr/>
          <p:nvPr>
            <p:custDataLst>
              <p:tags r:id="rId9"/>
            </p:custDataLst>
          </p:nvPr>
        </p:nvGrpSpPr>
        <p:grpSpPr>
          <a:xfrm>
            <a:off x="467360" y="2815590"/>
            <a:ext cx="828000" cy="720000"/>
            <a:chOff x="5009626" y="3084384"/>
            <a:chExt cx="1635013" cy="1420976"/>
          </a:xfrm>
        </p:grpSpPr>
        <p:sp>
          <p:nvSpPr>
            <p:cNvPr id="64" name="Freeform 5"/>
            <p:cNvSpPr/>
            <p:nvPr>
              <p:custDataLst>
                <p:tags r:id="rId10"/>
              </p:custDataLst>
            </p:nvPr>
          </p:nvSpPr>
          <p:spPr bwMode="auto">
            <a:xfrm>
              <a:off x="5009626" y="3084384"/>
              <a:ext cx="1635013" cy="1420976"/>
            </a:xfrm>
            <a:prstGeom prst="snip2Diag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5" name="Freeform 5"/>
            <p:cNvSpPr/>
            <p:nvPr>
              <p:custDataLst>
                <p:tags r:id="rId11"/>
              </p:custDataLst>
            </p:nvPr>
          </p:nvSpPr>
          <p:spPr bwMode="auto">
            <a:xfrm>
              <a:off x="5226114" y="3278100"/>
              <a:ext cx="1202036" cy="1044679"/>
            </a:xfrm>
            <a:prstGeom prst="snip2DiagRect">
              <a:avLst/>
            </a:pr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67" name="组合 66"/>
          <p:cNvGrpSpPr/>
          <p:nvPr>
            <p:custDataLst>
              <p:tags r:id="rId12"/>
            </p:custDataLst>
          </p:nvPr>
        </p:nvGrpSpPr>
        <p:grpSpPr>
          <a:xfrm>
            <a:off x="466049" y="3709575"/>
            <a:ext cx="828000" cy="720000"/>
            <a:chOff x="3112298" y="3084384"/>
            <a:chExt cx="1635013" cy="1420976"/>
          </a:xfrm>
        </p:grpSpPr>
        <p:sp>
          <p:nvSpPr>
            <p:cNvPr id="68" name="Freeform 5"/>
            <p:cNvSpPr/>
            <p:nvPr>
              <p:custDataLst>
                <p:tags r:id="rId13"/>
              </p:custDataLst>
            </p:nvPr>
          </p:nvSpPr>
          <p:spPr bwMode="auto">
            <a:xfrm>
              <a:off x="3112298" y="3084384"/>
              <a:ext cx="1635013" cy="1420976"/>
            </a:xfrm>
            <a:prstGeom prst="snip2Diag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9" name="Freeform 5"/>
            <p:cNvSpPr/>
            <p:nvPr>
              <p:custDataLst>
                <p:tags r:id="rId14"/>
              </p:custDataLst>
            </p:nvPr>
          </p:nvSpPr>
          <p:spPr bwMode="auto">
            <a:xfrm>
              <a:off x="3332017" y="3268629"/>
              <a:ext cx="1202036" cy="1044679"/>
            </a:xfrm>
            <a:prstGeom prst="snip2DiagRect">
              <a:avLst/>
            </a:pr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98" name="文本框 20"/>
          <p:cNvSpPr txBox="1"/>
          <p:nvPr>
            <p:custDataLst>
              <p:tags r:id="rId15"/>
            </p:custDataLst>
          </p:nvPr>
        </p:nvSpPr>
        <p:spPr>
          <a:xfrm>
            <a:off x="1524635" y="1290320"/>
            <a:ext cx="2108200" cy="313055"/>
          </a:xfrm>
          <a:prstGeom prst="rect">
            <a:avLst/>
          </a:prstGeom>
          <a:noFill/>
        </p:spPr>
        <p:txBody>
          <a:bodyPr wrap="squar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600" b="1" noProof="0" dirty="0">
                <a:ln>
                  <a:noFill/>
                </a:ln>
                <a:solidFill>
                  <a:srgbClr val="0070C0"/>
                </a:solidFill>
                <a:effectLst/>
                <a:uLnTx/>
                <a:uFillTx/>
                <a:latin typeface="+mj-ea"/>
                <a:ea typeface="+mj-ea"/>
                <a:sym typeface="宋体" panose="02010600030101010101" pitchFamily="2" charset="-122"/>
              </a:rPr>
              <a:t>安全传输/原生防护</a:t>
            </a:r>
            <a:endParaRPr lang="zh-CN" altLang="en-US" sz="1600" b="1" noProof="0" dirty="0">
              <a:ln>
                <a:noFill/>
              </a:ln>
              <a:solidFill>
                <a:srgbClr val="0070C0"/>
              </a:solidFill>
              <a:effectLst/>
              <a:uLnTx/>
              <a:uFillTx/>
              <a:latin typeface="+mj-ea"/>
              <a:ea typeface="+mj-ea"/>
              <a:sym typeface="宋体" panose="02010600030101010101" pitchFamily="2" charset="-122"/>
            </a:endParaRPr>
          </a:p>
        </p:txBody>
      </p:sp>
      <p:sp>
        <p:nvSpPr>
          <p:cNvPr id="99" name="矩形 47"/>
          <p:cNvSpPr>
            <a:spLocks noChangeArrowheads="1"/>
          </p:cNvSpPr>
          <p:nvPr>
            <p:custDataLst>
              <p:tags r:id="rId16"/>
            </p:custDataLst>
          </p:nvPr>
        </p:nvSpPr>
        <p:spPr bwMode="auto">
          <a:xfrm>
            <a:off x="3538220" y="1223645"/>
            <a:ext cx="7964805" cy="65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l">
              <a:lnSpc>
                <a:spcPct val="150000"/>
              </a:lnSpc>
              <a:spcBef>
                <a:spcPts val="0"/>
              </a:spcBef>
              <a:spcAft>
                <a:spcPts val="0"/>
              </a:spcAft>
              <a:buClrTx/>
              <a:buSzTx/>
              <a:buFont typeface="Arial" panose="020B0604020202020204" pitchFamily="34" charset="0"/>
              <a:buChar char="•"/>
              <a:defRPr/>
            </a:pPr>
            <a:r>
              <a:rPr sz="1300" dirty="0">
                <a:solidFill>
                  <a:prstClr val="black">
                    <a:lumMod val="65000"/>
                    <a:lumOff val="35000"/>
                  </a:prstClr>
                </a:solidFill>
                <a:latin typeface="+mj-ea"/>
                <a:ea typeface="+mj-ea"/>
                <a:cs typeface="+mj-ea"/>
                <a:sym typeface="Calibri" panose="020F0502020204030204" charset="0"/>
              </a:rPr>
              <a:t>基于P2P协议的专网互联，支持端到端加速、可选择的多种加密传输方案、原生五元组防火墙，助力企业用户安全互联。</a:t>
            </a:r>
            <a:endParaRPr sz="1300" dirty="0">
              <a:solidFill>
                <a:prstClr val="black">
                  <a:lumMod val="65000"/>
                  <a:lumOff val="35000"/>
                </a:prstClr>
              </a:solidFill>
              <a:latin typeface="+mj-ea"/>
              <a:ea typeface="+mj-ea"/>
              <a:cs typeface="+mj-ea"/>
              <a:sym typeface="Calibri" panose="020F0502020204030204" charset="0"/>
            </a:endParaRPr>
          </a:p>
        </p:txBody>
      </p:sp>
      <p:sp>
        <p:nvSpPr>
          <p:cNvPr id="100" name="文本框 20"/>
          <p:cNvSpPr txBox="1"/>
          <p:nvPr>
            <p:custDataLst>
              <p:tags r:id="rId17"/>
            </p:custDataLst>
          </p:nvPr>
        </p:nvSpPr>
        <p:spPr>
          <a:xfrm>
            <a:off x="1525905" y="2117725"/>
            <a:ext cx="2105660" cy="313055"/>
          </a:xfrm>
          <a:prstGeom prst="rect">
            <a:avLst/>
          </a:prstGeom>
          <a:noFill/>
        </p:spPr>
        <p:txBody>
          <a:bodyPr wrap="square" lIns="68271" tIns="34136" rIns="68271" bIns="34136">
            <a:spAutoFit/>
          </a:bodyPr>
          <a:lstStyle>
            <a:defPPr>
              <a:defRPr lang="zh-CN"/>
            </a:defPPr>
            <a:lvl1pPr marR="0" lvl="0" indent="0" algn="ctr" fontAlgn="auto">
              <a:lnSpc>
                <a:spcPct val="100000"/>
              </a:lnSpc>
              <a:spcBef>
                <a:spcPts val="0"/>
              </a:spcBef>
              <a:spcAft>
                <a:spcPts val="0"/>
              </a:spcAft>
              <a:buClrTx/>
              <a:buSzTx/>
              <a:buFontTx/>
              <a:buNone/>
              <a:defRPr sz="1600">
                <a:ln>
                  <a:noFill/>
                </a:ln>
                <a:solidFill>
                  <a:prstClr val="black">
                    <a:lumMod val="65000"/>
                    <a:lumOff val="35000"/>
                  </a:prstClr>
                </a:solidFill>
                <a:effectLst/>
                <a:uLnTx/>
                <a:uFillTx/>
                <a:latin typeface="PingFang SC" panose="020B0400000000000000" pitchFamily="34" charset="-122"/>
                <a:ea typeface="PingFang SC" panose="020B0400000000000000" pitchFamily="34" charset="-122"/>
              </a:defRPr>
            </a:lvl1pPr>
          </a:lstStyle>
          <a:p>
            <a:pPr algn="l"/>
            <a:r>
              <a:rPr lang="zh-CN" altLang="en-US" b="1" dirty="0">
                <a:solidFill>
                  <a:srgbClr val="0070C0"/>
                </a:solidFill>
                <a:latin typeface="+mj-ea"/>
                <a:ea typeface="+mj-ea"/>
                <a:sym typeface="宋体" panose="02010600030101010101" pitchFamily="2" charset="-122"/>
              </a:rPr>
              <a:t>多种接入方式</a:t>
            </a:r>
            <a:endParaRPr lang="zh-CN" altLang="en-US" b="1" dirty="0">
              <a:solidFill>
                <a:srgbClr val="0070C0"/>
              </a:solidFill>
              <a:latin typeface="+mj-ea"/>
              <a:ea typeface="+mj-ea"/>
              <a:sym typeface="宋体" panose="02010600030101010101" pitchFamily="2" charset="-122"/>
            </a:endParaRPr>
          </a:p>
        </p:txBody>
      </p:sp>
      <p:sp>
        <p:nvSpPr>
          <p:cNvPr id="101" name="矩形 47"/>
          <p:cNvSpPr>
            <a:spLocks noChangeArrowheads="1"/>
          </p:cNvSpPr>
          <p:nvPr>
            <p:custDataLst>
              <p:tags r:id="rId18"/>
            </p:custDataLst>
          </p:nvPr>
        </p:nvSpPr>
        <p:spPr bwMode="auto">
          <a:xfrm>
            <a:off x="3539490" y="2084070"/>
            <a:ext cx="7845139" cy="65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300" dirty="0">
                <a:solidFill>
                  <a:prstClr val="black">
                    <a:lumMod val="65000"/>
                    <a:lumOff val="35000"/>
                  </a:prstClr>
                </a:solidFill>
                <a:latin typeface="+mj-ea"/>
                <a:ea typeface="+mj-ea"/>
                <a:cs typeface="+mj-ea"/>
                <a:sym typeface="Calibri" panose="020F0502020204030204" charset="0"/>
              </a:rPr>
              <a:t>通过Internet、4G/5G、PON专线等多种方式接入到SD-WAN网络，实现企业网络智能互联。</a:t>
            </a:r>
            <a:endParaRPr lang="zh-CN" altLang="en-US" sz="1300" dirty="0">
              <a:solidFill>
                <a:prstClr val="black">
                  <a:lumMod val="65000"/>
                  <a:lumOff val="35000"/>
                </a:prstClr>
              </a:solidFill>
              <a:latin typeface="+mj-ea"/>
              <a:ea typeface="+mj-ea"/>
              <a:cs typeface="+mj-ea"/>
              <a:sym typeface="Calibri" panose="020F0502020204030204" charset="0"/>
            </a:endParaRPr>
          </a:p>
          <a:p>
            <a:pPr marL="171450" indent="-171450">
              <a:lnSpc>
                <a:spcPct val="150000"/>
              </a:lnSpc>
              <a:buFont typeface="Arial" panose="020B0604020202020204" pitchFamily="34" charset="0"/>
              <a:buChar char="•"/>
            </a:pPr>
            <a:r>
              <a:rPr lang="zh-CN" altLang="en-US" sz="1300" dirty="0">
                <a:solidFill>
                  <a:prstClr val="black">
                    <a:lumMod val="65000"/>
                    <a:lumOff val="35000"/>
                  </a:prstClr>
                </a:solidFill>
                <a:latin typeface="+mj-ea"/>
                <a:ea typeface="+mj-ea"/>
                <a:cs typeface="+mj-ea"/>
                <a:sym typeface="Calibri" panose="020F0502020204030204" charset="0"/>
              </a:rPr>
              <a:t>支持通过电脑等终端接入总部实现移动或远程异地办公。</a:t>
            </a:r>
            <a:endParaRPr lang="zh-CN" altLang="en-US" sz="1300" dirty="0">
              <a:solidFill>
                <a:prstClr val="black">
                  <a:lumMod val="65000"/>
                  <a:lumOff val="35000"/>
                </a:prstClr>
              </a:solidFill>
              <a:latin typeface="+mj-ea"/>
              <a:ea typeface="+mj-ea"/>
              <a:cs typeface="+mj-ea"/>
              <a:sym typeface="Calibri" panose="020F0502020204030204" charset="0"/>
            </a:endParaRPr>
          </a:p>
        </p:txBody>
      </p:sp>
      <p:sp>
        <p:nvSpPr>
          <p:cNvPr id="102" name="文本框 20"/>
          <p:cNvSpPr txBox="1"/>
          <p:nvPr>
            <p:custDataLst>
              <p:tags r:id="rId19"/>
            </p:custDataLst>
          </p:nvPr>
        </p:nvSpPr>
        <p:spPr>
          <a:xfrm>
            <a:off x="1525905" y="3910965"/>
            <a:ext cx="2013585" cy="313055"/>
          </a:xfrm>
          <a:prstGeom prst="rect">
            <a:avLst/>
          </a:prstGeom>
          <a:noFill/>
        </p:spPr>
        <p:txBody>
          <a:bodyPr wrap="squar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600" b="1" noProof="0" dirty="0">
                <a:ln>
                  <a:noFill/>
                </a:ln>
                <a:solidFill>
                  <a:srgbClr val="0070C0"/>
                </a:solidFill>
                <a:effectLst/>
                <a:uLnTx/>
                <a:uFillTx/>
                <a:latin typeface="+mj-ea"/>
                <a:ea typeface="+mj-ea"/>
                <a:sym typeface="宋体" panose="02010600030101010101" pitchFamily="2" charset="-122"/>
              </a:rPr>
              <a:t>接入即组网/加速</a:t>
            </a:r>
            <a:endParaRPr lang="zh-CN" altLang="en-US" sz="1600" b="1" noProof="0" dirty="0">
              <a:ln>
                <a:noFill/>
              </a:ln>
              <a:solidFill>
                <a:srgbClr val="0070C0"/>
              </a:solidFill>
              <a:effectLst/>
              <a:uLnTx/>
              <a:uFillTx/>
              <a:latin typeface="+mj-ea"/>
              <a:ea typeface="+mj-ea"/>
              <a:sym typeface="宋体" panose="02010600030101010101" pitchFamily="2" charset="-122"/>
            </a:endParaRPr>
          </a:p>
        </p:txBody>
      </p:sp>
      <p:sp>
        <p:nvSpPr>
          <p:cNvPr id="103" name="矩形 47"/>
          <p:cNvSpPr>
            <a:spLocks noChangeArrowheads="1"/>
          </p:cNvSpPr>
          <p:nvPr>
            <p:custDataLst>
              <p:tags r:id="rId20"/>
            </p:custDataLst>
          </p:nvPr>
        </p:nvSpPr>
        <p:spPr bwMode="auto">
          <a:xfrm>
            <a:off x="3539490" y="3709670"/>
            <a:ext cx="7845139" cy="95718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企业级专网接入，统一管理且支持L2，L3层组网。</a:t>
            </a:r>
            <a:endPar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endParaRPr>
          </a:p>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支持云网融合，多云接入。</a:t>
            </a:r>
            <a:endPar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endParaRPr>
          </a:p>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支持跨域、跨地区访问加速和应用加速。</a:t>
            </a:r>
            <a:endPar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endParaRPr>
          </a:p>
        </p:txBody>
      </p:sp>
      <p:sp>
        <p:nvSpPr>
          <p:cNvPr id="104" name="文本框 20"/>
          <p:cNvSpPr txBox="1"/>
          <p:nvPr>
            <p:custDataLst>
              <p:tags r:id="rId21"/>
            </p:custDataLst>
          </p:nvPr>
        </p:nvSpPr>
        <p:spPr>
          <a:xfrm>
            <a:off x="1525905" y="2898775"/>
            <a:ext cx="2012315" cy="559435"/>
          </a:xfrm>
          <a:prstGeom prst="rect">
            <a:avLst/>
          </a:prstGeom>
          <a:noFill/>
        </p:spPr>
        <p:txBody>
          <a:bodyPr wrap="square" lIns="68271" tIns="34136" rIns="68271" bIns="34136">
            <a:spAutoFit/>
          </a:bodyPr>
          <a:lstStyle>
            <a:defPPr>
              <a:defRPr lang="zh-CN"/>
            </a:defPPr>
            <a:lvl1pPr marR="0" lvl="0" indent="0" algn="ctr" fontAlgn="auto">
              <a:lnSpc>
                <a:spcPct val="100000"/>
              </a:lnSpc>
              <a:spcBef>
                <a:spcPts val="0"/>
              </a:spcBef>
              <a:spcAft>
                <a:spcPts val="0"/>
              </a:spcAft>
              <a:buClrTx/>
              <a:buSzTx/>
              <a:buFontTx/>
              <a:buNone/>
              <a:defRPr sz="1600">
                <a:ln>
                  <a:noFill/>
                </a:ln>
                <a:solidFill>
                  <a:prstClr val="black">
                    <a:lumMod val="65000"/>
                    <a:lumOff val="35000"/>
                  </a:prstClr>
                </a:solidFill>
                <a:effectLst/>
                <a:uLnTx/>
                <a:uFillTx/>
                <a:latin typeface="PingFang SC" panose="020B0400000000000000" pitchFamily="34" charset="-122"/>
                <a:ea typeface="PingFang SC" panose="020B0400000000000000" pitchFamily="34" charset="-122"/>
              </a:defRPr>
            </a:lvl1pPr>
          </a:lstStyle>
          <a:p>
            <a:pPr algn="l"/>
            <a:r>
              <a:rPr lang="zh-CN" altLang="en-US" b="1" dirty="0">
                <a:solidFill>
                  <a:srgbClr val="0070C0"/>
                </a:solidFill>
                <a:latin typeface="+mj-ea"/>
                <a:ea typeface="+mj-ea"/>
                <a:sym typeface="宋体" panose="02010600030101010101" pitchFamily="2" charset="-122"/>
              </a:rPr>
              <a:t>虚拟路由冗余</a:t>
            </a:r>
            <a:endParaRPr lang="zh-CN" altLang="en-US" b="1" dirty="0">
              <a:solidFill>
                <a:srgbClr val="0070C0"/>
              </a:solidFill>
              <a:latin typeface="+mj-ea"/>
              <a:ea typeface="+mj-ea"/>
              <a:sym typeface="宋体" panose="02010600030101010101" pitchFamily="2" charset="-122"/>
            </a:endParaRPr>
          </a:p>
          <a:p>
            <a:pPr algn="l"/>
            <a:r>
              <a:rPr lang="zh-CN" altLang="en-US" b="1" dirty="0">
                <a:solidFill>
                  <a:srgbClr val="0070C0"/>
                </a:solidFill>
                <a:latin typeface="+mj-ea"/>
                <a:ea typeface="+mj-ea"/>
                <a:sym typeface="宋体" panose="02010600030101010101" pitchFamily="2" charset="-122"/>
              </a:rPr>
              <a:t>节点负载均衡</a:t>
            </a:r>
            <a:endParaRPr lang="zh-CN" altLang="en-US" b="1" dirty="0">
              <a:solidFill>
                <a:srgbClr val="0070C0"/>
              </a:solidFill>
              <a:latin typeface="+mj-ea"/>
              <a:ea typeface="+mj-ea"/>
              <a:sym typeface="宋体" panose="02010600030101010101" pitchFamily="2" charset="-122"/>
            </a:endParaRPr>
          </a:p>
        </p:txBody>
      </p:sp>
      <p:sp>
        <p:nvSpPr>
          <p:cNvPr id="105" name="矩形 47"/>
          <p:cNvSpPr>
            <a:spLocks noChangeArrowheads="1"/>
          </p:cNvSpPr>
          <p:nvPr>
            <p:custDataLst>
              <p:tags r:id="rId22"/>
            </p:custDataLst>
          </p:nvPr>
        </p:nvSpPr>
        <p:spPr bwMode="auto">
          <a:xfrm>
            <a:off x="3539490" y="2945130"/>
            <a:ext cx="7963535" cy="65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300" dirty="0">
                <a:solidFill>
                  <a:prstClr val="black">
                    <a:lumMod val="65000"/>
                    <a:lumOff val="35000"/>
                  </a:prstClr>
                </a:solidFill>
                <a:latin typeface="+mj-ea"/>
                <a:ea typeface="+mj-ea"/>
                <a:cs typeface="+mj-ea"/>
                <a:sym typeface="Calibri" panose="020F0502020204030204" charset="0"/>
              </a:rPr>
              <a:t>平台化配置VRR虚拟路由双线冗余，私有化POP节点负载均衡，RTT自动寻路。可控NAT转换降低网络配置复杂度。</a:t>
            </a:r>
            <a:endParaRPr lang="zh-CN" altLang="en-US" sz="1300" dirty="0">
              <a:solidFill>
                <a:prstClr val="black">
                  <a:lumMod val="65000"/>
                  <a:lumOff val="35000"/>
                </a:prstClr>
              </a:solidFill>
              <a:latin typeface="+mj-ea"/>
              <a:ea typeface="+mj-ea"/>
              <a:cs typeface="+mj-ea"/>
              <a:sym typeface="Calibri" panose="020F0502020204030204" charset="0"/>
            </a:endParaRPr>
          </a:p>
        </p:txBody>
      </p:sp>
      <p:grpSp>
        <p:nvGrpSpPr>
          <p:cNvPr id="9" name="组合 8"/>
          <p:cNvGrpSpPr/>
          <p:nvPr>
            <p:custDataLst>
              <p:tags r:id="rId23"/>
            </p:custDataLst>
          </p:nvPr>
        </p:nvGrpSpPr>
        <p:grpSpPr>
          <a:xfrm>
            <a:off x="466049" y="4603020"/>
            <a:ext cx="828000" cy="720000"/>
            <a:chOff x="3112298" y="3084384"/>
            <a:chExt cx="1635013" cy="1420976"/>
          </a:xfrm>
        </p:grpSpPr>
        <p:sp>
          <p:nvSpPr>
            <p:cNvPr id="11" name="Freeform 5"/>
            <p:cNvSpPr/>
            <p:nvPr>
              <p:custDataLst>
                <p:tags r:id="rId24"/>
              </p:custDataLst>
            </p:nvPr>
          </p:nvSpPr>
          <p:spPr bwMode="auto">
            <a:xfrm>
              <a:off x="3112298" y="3084384"/>
              <a:ext cx="1635013" cy="1420976"/>
            </a:xfrm>
            <a:prstGeom prst="snip2Diag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2" name="Freeform 5"/>
            <p:cNvSpPr/>
            <p:nvPr>
              <p:custDataLst>
                <p:tags r:id="rId25"/>
              </p:custDataLst>
            </p:nvPr>
          </p:nvSpPr>
          <p:spPr bwMode="auto">
            <a:xfrm>
              <a:off x="3332017" y="3268629"/>
              <a:ext cx="1202036" cy="1044679"/>
            </a:xfrm>
            <a:prstGeom prst="snip2DiagRect">
              <a:avLst/>
            </a:prstGeom>
            <a:solidFill>
              <a:schemeClr val="accent5"/>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13" name="组合 12"/>
          <p:cNvGrpSpPr/>
          <p:nvPr>
            <p:custDataLst>
              <p:tags r:id="rId26"/>
            </p:custDataLst>
          </p:nvPr>
        </p:nvGrpSpPr>
        <p:grpSpPr>
          <a:xfrm>
            <a:off x="465414" y="5500910"/>
            <a:ext cx="828000" cy="720000"/>
            <a:chOff x="3112298" y="3084384"/>
            <a:chExt cx="1635013" cy="1420976"/>
          </a:xfrm>
        </p:grpSpPr>
        <p:sp>
          <p:nvSpPr>
            <p:cNvPr id="14" name="Freeform 5"/>
            <p:cNvSpPr/>
            <p:nvPr>
              <p:custDataLst>
                <p:tags r:id="rId27"/>
              </p:custDataLst>
            </p:nvPr>
          </p:nvSpPr>
          <p:spPr bwMode="auto">
            <a:xfrm>
              <a:off x="3112298" y="3084384"/>
              <a:ext cx="1635013" cy="1420976"/>
            </a:xfrm>
            <a:prstGeom prst="snip2Diag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5" name="Freeform 5"/>
            <p:cNvSpPr/>
            <p:nvPr>
              <p:custDataLst>
                <p:tags r:id="rId28"/>
              </p:custDataLst>
            </p:nvPr>
          </p:nvSpPr>
          <p:spPr bwMode="auto">
            <a:xfrm>
              <a:off x="3332017" y="3268629"/>
              <a:ext cx="1202036" cy="1044679"/>
            </a:xfrm>
            <a:prstGeom prst="snip2DiagRect">
              <a:avLst/>
            </a:prstGeom>
            <a:solidFill>
              <a:schemeClr val="accent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17" name="文本框 20"/>
          <p:cNvSpPr txBox="1"/>
          <p:nvPr>
            <p:custDataLst>
              <p:tags r:id="rId29"/>
            </p:custDataLst>
          </p:nvPr>
        </p:nvSpPr>
        <p:spPr>
          <a:xfrm>
            <a:off x="1525905" y="4806950"/>
            <a:ext cx="2013585" cy="313055"/>
          </a:xfrm>
          <a:prstGeom prst="rect">
            <a:avLst/>
          </a:prstGeom>
          <a:noFill/>
        </p:spPr>
        <p:txBody>
          <a:bodyPr wrap="squar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600" b="1" noProof="0" dirty="0">
                <a:ln>
                  <a:noFill/>
                </a:ln>
                <a:solidFill>
                  <a:srgbClr val="0070C0"/>
                </a:solidFill>
                <a:effectLst/>
                <a:uLnTx/>
                <a:uFillTx/>
                <a:latin typeface="+mj-ea"/>
                <a:ea typeface="+mj-ea"/>
                <a:sym typeface="宋体" panose="02010600030101010101" pitchFamily="2" charset="-122"/>
              </a:rPr>
              <a:t>一盒多网</a:t>
            </a:r>
            <a:endParaRPr lang="zh-CN" altLang="en-US" sz="1600" b="1" noProof="0" dirty="0">
              <a:ln>
                <a:noFill/>
              </a:ln>
              <a:solidFill>
                <a:srgbClr val="0070C0"/>
              </a:solidFill>
              <a:effectLst/>
              <a:uLnTx/>
              <a:uFillTx/>
              <a:latin typeface="+mj-ea"/>
              <a:ea typeface="+mj-ea"/>
              <a:sym typeface="宋体" panose="02010600030101010101" pitchFamily="2" charset="-122"/>
            </a:endParaRPr>
          </a:p>
        </p:txBody>
      </p:sp>
      <p:sp>
        <p:nvSpPr>
          <p:cNvPr id="18" name="文本框 20"/>
          <p:cNvSpPr txBox="1"/>
          <p:nvPr>
            <p:custDataLst>
              <p:tags r:id="rId30"/>
            </p:custDataLst>
          </p:nvPr>
        </p:nvSpPr>
        <p:spPr>
          <a:xfrm>
            <a:off x="1525905" y="5588635"/>
            <a:ext cx="2013585" cy="559435"/>
          </a:xfrm>
          <a:prstGeom prst="rect">
            <a:avLst/>
          </a:prstGeom>
          <a:noFill/>
        </p:spPr>
        <p:txBody>
          <a:bodyPr wrap="squar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600" b="1" noProof="0" dirty="0">
                <a:ln>
                  <a:noFill/>
                </a:ln>
                <a:solidFill>
                  <a:srgbClr val="0070C0"/>
                </a:solidFill>
                <a:effectLst/>
                <a:uLnTx/>
                <a:uFillTx/>
                <a:latin typeface="+mj-ea"/>
                <a:ea typeface="+mj-ea"/>
                <a:sym typeface="宋体" panose="02010600030101010101" pitchFamily="2" charset="-122"/>
              </a:rPr>
              <a:t>快速部署</a:t>
            </a:r>
            <a:endParaRPr lang="zh-CN" altLang="en-US" sz="1600" b="1" noProof="0" dirty="0">
              <a:ln>
                <a:noFill/>
              </a:ln>
              <a:solidFill>
                <a:srgbClr val="0070C0"/>
              </a:solidFill>
              <a:effectLst/>
              <a:uLnTx/>
              <a:uFillTx/>
              <a:latin typeface="+mj-ea"/>
              <a:ea typeface="+mj-ea"/>
              <a:sym typeface="宋体" panose="02010600030101010101"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lang="zh-CN" altLang="en-US" sz="1600" b="1" noProof="0" dirty="0">
                <a:ln>
                  <a:noFill/>
                </a:ln>
                <a:solidFill>
                  <a:srgbClr val="0070C0"/>
                </a:solidFill>
                <a:effectLst/>
                <a:uLnTx/>
                <a:uFillTx/>
                <a:latin typeface="+mj-ea"/>
                <a:ea typeface="+mj-ea"/>
                <a:sym typeface="宋体" panose="02010600030101010101" pitchFamily="2" charset="-122"/>
              </a:rPr>
              <a:t>全场景统一管控</a:t>
            </a:r>
            <a:endParaRPr lang="zh-CN" altLang="en-US" sz="1600" b="1" noProof="0" dirty="0">
              <a:ln>
                <a:noFill/>
              </a:ln>
              <a:solidFill>
                <a:srgbClr val="0070C0"/>
              </a:solidFill>
              <a:effectLst/>
              <a:uLnTx/>
              <a:uFillTx/>
              <a:latin typeface="+mj-ea"/>
              <a:ea typeface="+mj-ea"/>
              <a:sym typeface="宋体" panose="02010600030101010101" pitchFamily="2" charset="-122"/>
            </a:endParaRPr>
          </a:p>
        </p:txBody>
      </p:sp>
      <p:sp>
        <p:nvSpPr>
          <p:cNvPr id="19" name="矩形 47"/>
          <p:cNvSpPr>
            <a:spLocks noChangeArrowheads="1"/>
          </p:cNvSpPr>
          <p:nvPr>
            <p:custDataLst>
              <p:tags r:id="rId31"/>
            </p:custDataLst>
          </p:nvPr>
        </p:nvSpPr>
        <p:spPr bwMode="auto">
          <a:xfrm>
            <a:off x="3539490" y="4820920"/>
            <a:ext cx="7963535" cy="3028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一个SD-WAN盒子和云网融合网关即可实现组网、入云和国际快线等多种业务的开通，高效便捷。</a:t>
            </a:r>
            <a:endPar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endParaRPr>
          </a:p>
        </p:txBody>
      </p:sp>
      <p:sp>
        <p:nvSpPr>
          <p:cNvPr id="20" name="矩形 47"/>
          <p:cNvSpPr>
            <a:spLocks noChangeArrowheads="1"/>
          </p:cNvSpPr>
          <p:nvPr>
            <p:custDataLst>
              <p:tags r:id="rId32"/>
            </p:custDataLst>
          </p:nvPr>
        </p:nvSpPr>
        <p:spPr bwMode="auto">
          <a:xfrm>
            <a:off x="3538221" y="5692775"/>
            <a:ext cx="7895270" cy="3028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企业站点CPE零配置，分钟级开通，多分支快速上线。支持本地可视化ICT集中监控。</a:t>
            </a:r>
            <a:endPar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endParaRPr>
          </a:p>
        </p:txBody>
      </p:sp>
      <p:pic>
        <p:nvPicPr>
          <p:cNvPr id="22" name="图片 21" descr="精致饮片"/>
          <p:cNvPicPr>
            <a:picLocks noChangeAspect="1"/>
          </p:cNvPicPr>
          <p:nvPr/>
        </p:nvPicPr>
        <p:blipFill>
          <a:blip r:embed="rId33"/>
          <a:stretch>
            <a:fillRect/>
          </a:stretch>
        </p:blipFill>
        <p:spPr>
          <a:xfrm>
            <a:off x="688975" y="1273810"/>
            <a:ext cx="381000" cy="381000"/>
          </a:xfrm>
          <a:prstGeom prst="rect">
            <a:avLst/>
          </a:prstGeom>
        </p:spPr>
      </p:pic>
      <p:pic>
        <p:nvPicPr>
          <p:cNvPr id="23" name="图片 22" descr="精致雪花"/>
          <p:cNvPicPr>
            <a:picLocks noChangeAspect="1"/>
          </p:cNvPicPr>
          <p:nvPr/>
        </p:nvPicPr>
        <p:blipFill>
          <a:blip r:embed="rId34"/>
          <a:stretch>
            <a:fillRect/>
          </a:stretch>
        </p:blipFill>
        <p:spPr>
          <a:xfrm>
            <a:off x="688975" y="2118995"/>
            <a:ext cx="381000" cy="381000"/>
          </a:xfrm>
          <a:prstGeom prst="rect">
            <a:avLst/>
          </a:prstGeom>
        </p:spPr>
      </p:pic>
      <p:pic>
        <p:nvPicPr>
          <p:cNvPr id="24" name="图片 23" descr="负载均衡"/>
          <p:cNvPicPr>
            <a:picLocks noChangeAspect="1"/>
          </p:cNvPicPr>
          <p:nvPr/>
        </p:nvPicPr>
        <p:blipFill>
          <a:blip r:embed="rId35"/>
          <a:stretch>
            <a:fillRect/>
          </a:stretch>
        </p:blipFill>
        <p:spPr>
          <a:xfrm>
            <a:off x="688975" y="2961005"/>
            <a:ext cx="381000" cy="381000"/>
          </a:xfrm>
          <a:prstGeom prst="rect">
            <a:avLst/>
          </a:prstGeom>
        </p:spPr>
      </p:pic>
      <p:pic>
        <p:nvPicPr>
          <p:cNvPr id="25" name="图片 24" descr="SCDN 安全加速"/>
          <p:cNvPicPr>
            <a:picLocks noChangeAspect="1"/>
          </p:cNvPicPr>
          <p:nvPr/>
        </p:nvPicPr>
        <p:blipFill>
          <a:blip r:embed="rId36"/>
          <a:stretch>
            <a:fillRect/>
          </a:stretch>
        </p:blipFill>
        <p:spPr>
          <a:xfrm>
            <a:off x="688975" y="3879215"/>
            <a:ext cx="381000" cy="381000"/>
          </a:xfrm>
          <a:prstGeom prst="rect">
            <a:avLst/>
          </a:prstGeom>
        </p:spPr>
      </p:pic>
      <p:pic>
        <p:nvPicPr>
          <p:cNvPr id="26" name="图片 25" descr="机顶盒"/>
          <p:cNvPicPr>
            <a:picLocks noChangeAspect="1"/>
          </p:cNvPicPr>
          <p:nvPr/>
        </p:nvPicPr>
        <p:blipFill>
          <a:blip r:embed="rId37"/>
          <a:stretch>
            <a:fillRect/>
          </a:stretch>
        </p:blipFill>
        <p:spPr>
          <a:xfrm>
            <a:off x="577215" y="4677410"/>
            <a:ext cx="571500" cy="571500"/>
          </a:xfrm>
          <a:prstGeom prst="rect">
            <a:avLst/>
          </a:prstGeom>
        </p:spPr>
      </p:pic>
      <p:pic>
        <p:nvPicPr>
          <p:cNvPr id="27" name="图片 26" descr="部署"/>
          <p:cNvPicPr>
            <a:picLocks noChangeAspect="1"/>
          </p:cNvPicPr>
          <p:nvPr/>
        </p:nvPicPr>
        <p:blipFill>
          <a:blip r:embed="rId38"/>
          <a:stretch>
            <a:fillRect/>
          </a:stretch>
        </p:blipFill>
        <p:spPr>
          <a:xfrm>
            <a:off x="688975" y="5681345"/>
            <a:ext cx="381000" cy="381000"/>
          </a:xfrm>
          <a:prstGeom prst="rect">
            <a:avLst/>
          </a:prstGeom>
        </p:spPr>
      </p:pic>
    </p:spTree>
    <p:custDataLst>
      <p:tags r:id="rId3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250"/>
                                        <p:tgtEl>
                                          <p:spTgt spid="9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250"/>
                                        <p:tgtEl>
                                          <p:spTgt spid="98"/>
                                        </p:tgtEl>
                                      </p:cBhvr>
                                    </p:animEffec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250" fill="hold"/>
                                        <p:tgtEl>
                                          <p:spTgt spid="55"/>
                                        </p:tgtEl>
                                        <p:attrNameLst>
                                          <p:attrName>ppt_w</p:attrName>
                                        </p:attrNameLst>
                                      </p:cBhvr>
                                      <p:tavLst>
                                        <p:tav tm="0">
                                          <p:val>
                                            <p:fltVal val="0"/>
                                          </p:val>
                                        </p:tav>
                                        <p:tav tm="100000">
                                          <p:val>
                                            <p:strVal val="#ppt_w"/>
                                          </p:val>
                                        </p:tav>
                                      </p:tavLst>
                                    </p:anim>
                                    <p:anim calcmode="lin" valueType="num">
                                      <p:cBhvr>
                                        <p:cTn id="19" dur="250" fill="hold"/>
                                        <p:tgtEl>
                                          <p:spTgt spid="55"/>
                                        </p:tgtEl>
                                        <p:attrNameLst>
                                          <p:attrName>ppt_h</p:attrName>
                                        </p:attrNameLst>
                                      </p:cBhvr>
                                      <p:tavLst>
                                        <p:tav tm="0">
                                          <p:val>
                                            <p:fltVal val="0"/>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250"/>
                                        <p:tgtEl>
                                          <p:spTgt spid="1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250"/>
                                        <p:tgtEl>
                                          <p:spTgt spid="101"/>
                                        </p:tgtEl>
                                      </p:cBhvr>
                                    </p:animEffec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p:cTn id="29" dur="250" fill="hold"/>
                                        <p:tgtEl>
                                          <p:spTgt spid="63"/>
                                        </p:tgtEl>
                                        <p:attrNameLst>
                                          <p:attrName>ppt_w</p:attrName>
                                        </p:attrNameLst>
                                      </p:cBhvr>
                                      <p:tavLst>
                                        <p:tav tm="0">
                                          <p:val>
                                            <p:fltVal val="0"/>
                                          </p:val>
                                        </p:tav>
                                        <p:tav tm="100000">
                                          <p:val>
                                            <p:strVal val="#ppt_w"/>
                                          </p:val>
                                        </p:tav>
                                      </p:tavLst>
                                    </p:anim>
                                    <p:anim calcmode="lin" valueType="num">
                                      <p:cBhvr>
                                        <p:cTn id="30" dur="250" fill="hold"/>
                                        <p:tgtEl>
                                          <p:spTgt spid="63"/>
                                        </p:tgtEl>
                                        <p:attrNameLst>
                                          <p:attrName>ppt_h</p:attrName>
                                        </p:attrNameLst>
                                      </p:cBhvr>
                                      <p:tavLst>
                                        <p:tav tm="0">
                                          <p:val>
                                            <p:fltVal val="0"/>
                                          </p:val>
                                        </p:tav>
                                        <p:tav tm="100000">
                                          <p:val>
                                            <p:strVal val="#ppt_h"/>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ipe(down)">
                                      <p:cBhvr>
                                        <p:cTn id="33" dur="250"/>
                                        <p:tgtEl>
                                          <p:spTgt spid="10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wipe(down)">
                                      <p:cBhvr>
                                        <p:cTn id="36" dur="250"/>
                                        <p:tgtEl>
                                          <p:spTgt spid="105"/>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p:cTn id="40" dur="250" fill="hold"/>
                                        <p:tgtEl>
                                          <p:spTgt spid="67"/>
                                        </p:tgtEl>
                                        <p:attrNameLst>
                                          <p:attrName>ppt_w</p:attrName>
                                        </p:attrNameLst>
                                      </p:cBhvr>
                                      <p:tavLst>
                                        <p:tav tm="0">
                                          <p:val>
                                            <p:fltVal val="0"/>
                                          </p:val>
                                        </p:tav>
                                        <p:tav tm="100000">
                                          <p:val>
                                            <p:strVal val="#ppt_w"/>
                                          </p:val>
                                        </p:tav>
                                      </p:tavLst>
                                    </p:anim>
                                    <p:anim calcmode="lin" valueType="num">
                                      <p:cBhvr>
                                        <p:cTn id="41" dur="250" fill="hold"/>
                                        <p:tgtEl>
                                          <p:spTgt spid="67"/>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250"/>
                                        <p:tgtEl>
                                          <p:spTgt spid="1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250"/>
                                        <p:tgtEl>
                                          <p:spTgt spid="102"/>
                                        </p:tgtEl>
                                      </p:cBhvr>
                                    </p:animEffect>
                                  </p:childTnLst>
                                </p:cTn>
                              </p:par>
                            </p:childTnLst>
                          </p:cTn>
                        </p:par>
                        <p:par>
                          <p:cTn id="49" fill="hold">
                            <p:stCondLst>
                              <p:cond delay="2500"/>
                            </p:stCondLst>
                            <p:childTnLst>
                              <p:par>
                                <p:cTn id="50" presetID="2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50" fill="hold"/>
                                        <p:tgtEl>
                                          <p:spTgt spid="9"/>
                                        </p:tgtEl>
                                        <p:attrNameLst>
                                          <p:attrName>ppt_w</p:attrName>
                                        </p:attrNameLst>
                                      </p:cBhvr>
                                      <p:tavLst>
                                        <p:tav tm="0">
                                          <p:val>
                                            <p:fltVal val="0"/>
                                          </p:val>
                                        </p:tav>
                                        <p:tav tm="100000">
                                          <p:val>
                                            <p:strVal val="#ppt_w"/>
                                          </p:val>
                                        </p:tav>
                                      </p:tavLst>
                                    </p:anim>
                                    <p:anim calcmode="lin" valueType="num">
                                      <p:cBhvr>
                                        <p:cTn id="53" dur="250" fill="hold"/>
                                        <p:tgtEl>
                                          <p:spTgt spid="9"/>
                                        </p:tgtEl>
                                        <p:attrNameLst>
                                          <p:attrName>ppt_h</p:attrName>
                                        </p:attrNameLst>
                                      </p:cBhvr>
                                      <p:tavLst>
                                        <p:tav tm="0">
                                          <p:val>
                                            <p:fltVal val="0"/>
                                          </p:val>
                                        </p:tav>
                                        <p:tav tm="100000">
                                          <p:val>
                                            <p:strVal val="#ppt_h"/>
                                          </p:val>
                                        </p:tav>
                                      </p:tavLst>
                                    </p:anim>
                                  </p:childTnLst>
                                </p:cTn>
                              </p:par>
                            </p:childTnLst>
                          </p:cTn>
                        </p:par>
                        <p:par>
                          <p:cTn id="54" fill="hold">
                            <p:stCondLst>
                              <p:cond delay="3000"/>
                            </p:stCondLst>
                            <p:childTnLst>
                              <p:par>
                                <p:cTn id="55" presetID="2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fill="hold"/>
                                        <p:tgtEl>
                                          <p:spTgt spid="13"/>
                                        </p:tgtEl>
                                        <p:attrNameLst>
                                          <p:attrName>ppt_w</p:attrName>
                                        </p:attrNameLst>
                                      </p:cBhvr>
                                      <p:tavLst>
                                        <p:tav tm="0">
                                          <p:val>
                                            <p:fltVal val="0"/>
                                          </p:val>
                                        </p:tav>
                                        <p:tav tm="100000">
                                          <p:val>
                                            <p:strVal val="#ppt_w"/>
                                          </p:val>
                                        </p:tav>
                                      </p:tavLst>
                                    </p:anim>
                                    <p:anim calcmode="lin" valueType="num">
                                      <p:cBhvr>
                                        <p:cTn id="58" dur="250" fill="hold"/>
                                        <p:tgtEl>
                                          <p:spTgt spid="13"/>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5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50"/>
                                        <p:tgtEl>
                                          <p:spTgt spid="18"/>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50"/>
                                        <p:tgtEl>
                                          <p:spTgt spid="19"/>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04" grpId="0"/>
      <p:bldP spid="10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解决方案</a:t>
              </a:r>
              <a:r>
                <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-1</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5210810"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5017770" cy="306705"/>
          </a:xfrm>
          <a:prstGeom prst="rect">
            <a:avLst/>
          </a:prstGeom>
          <a:noFill/>
        </p:spPr>
        <p:txBody>
          <a:bodyPr wrap="none" rtlCol="0">
            <a:spAutoFit/>
          </a:bodyPr>
          <a:lstStyle/>
          <a:p>
            <a:pPr algn="l"/>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南京市雨花区社区医院医疗机构互联网专网灾备专线技术方案</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sp>
        <p:nvSpPr>
          <p:cNvPr id="193" name="矩形 192"/>
          <p:cNvSpPr/>
          <p:nvPr>
            <p:custDataLst>
              <p:tags r:id="rId4"/>
            </p:custDataLst>
          </p:nvPr>
        </p:nvSpPr>
        <p:spPr>
          <a:xfrm>
            <a:off x="8428990" y="1448435"/>
            <a:ext cx="3486785" cy="4367530"/>
          </a:xfrm>
          <a:prstGeom prst="rect">
            <a:avLst/>
          </a:prstGeom>
          <a:solidFill>
            <a:schemeClr val="tx2">
              <a:lumMod val="60000"/>
              <a:lumOff val="40000"/>
            </a:schemeClr>
          </a:solidFill>
          <a:ln w="28575" cmpd="dbl">
            <a:solidFill>
              <a:schemeClr val="accent1">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6" name="矩形 259"/>
          <p:cNvSpPr>
            <a:spLocks noChangeArrowheads="1"/>
          </p:cNvSpPr>
          <p:nvPr>
            <p:custDataLst>
              <p:tags r:id="rId5"/>
            </p:custDataLst>
          </p:nvPr>
        </p:nvSpPr>
        <p:spPr bwMode="auto">
          <a:xfrm>
            <a:off x="8594725" y="1545590"/>
            <a:ext cx="3154680" cy="4144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lang="zh-CN" altLang="en-US" sz="1300" dirty="0">
                <a:solidFill>
                  <a:schemeClr val="bg1"/>
                </a:solidFill>
                <a:latin typeface="+mj-ea"/>
                <a:ea typeface="+mj-ea"/>
                <a:cs typeface="+mj-ea"/>
                <a:sym typeface="+mn-ea"/>
              </a:rPr>
              <a:t>原有互联网业务访问，是运营商提供的互联网专线支持，通过分配固定外网IP地址，客户端访问该外网IP地址，实现与服务器的业务数据交互，但在运营商的互联网专线断掉的情况下，业务就会中断，而且修复的时间难以掌控，且互联网业务的特点是多点登录的数据交互，往往会造成大面积的客户端业务系统瘫痪，万联互联网专网灾备线路，在数据中心业务系统的旁路，</a:t>
            </a:r>
            <a:r>
              <a:rPr lang="zh-CN" sz="1300" dirty="0">
                <a:solidFill>
                  <a:schemeClr val="bg1"/>
                </a:solidFill>
                <a:latin typeface="+mj-ea"/>
                <a:ea typeface="+mj-ea"/>
                <a:cs typeface="+mj-ea"/>
                <a:sym typeface="+mn-ea"/>
              </a:rPr>
              <a:t>部署</a:t>
            </a:r>
            <a:r>
              <a:rPr lang="en-US" sz="1300" dirty="0">
                <a:solidFill>
                  <a:schemeClr val="bg1"/>
                </a:solidFill>
                <a:latin typeface="+mj-ea"/>
                <a:ea typeface="+mj-ea"/>
                <a:cs typeface="+mj-ea"/>
                <a:sym typeface="+mn-ea"/>
              </a:rPr>
              <a:t>EDGE R5</a:t>
            </a:r>
            <a:r>
              <a:rPr sz="1300" dirty="0">
                <a:solidFill>
                  <a:schemeClr val="bg1"/>
                </a:solidFill>
                <a:latin typeface="+mj-ea"/>
                <a:ea typeface="+mj-ea"/>
                <a:cs typeface="+mj-ea"/>
                <a:sym typeface="+mn-ea"/>
              </a:rPr>
              <a:t>路由及</a:t>
            </a:r>
            <a:r>
              <a:rPr lang="en-US" sz="1300" dirty="0">
                <a:solidFill>
                  <a:schemeClr val="bg1"/>
                </a:solidFill>
                <a:latin typeface="+mj-ea"/>
                <a:ea typeface="+mj-ea"/>
                <a:cs typeface="+mj-ea"/>
                <a:sym typeface="+mn-ea"/>
              </a:rPr>
              <a:t>EDGE N</a:t>
            </a:r>
            <a:r>
              <a:rPr lang="zh-CN" altLang="en-US" sz="1300" dirty="0">
                <a:solidFill>
                  <a:schemeClr val="bg1"/>
                </a:solidFill>
                <a:latin typeface="+mj-ea"/>
                <a:ea typeface="+mj-ea"/>
                <a:cs typeface="+mj-ea"/>
                <a:sym typeface="+mn-ea"/>
              </a:rPr>
              <a:t>系列</a:t>
            </a:r>
            <a:r>
              <a:rPr sz="1300" dirty="0">
                <a:solidFill>
                  <a:schemeClr val="bg1"/>
                </a:solidFill>
                <a:latin typeface="+mj-ea"/>
                <a:ea typeface="+mj-ea"/>
                <a:cs typeface="+mj-ea"/>
                <a:sym typeface="+mn-ea"/>
              </a:rPr>
              <a:t>设备</a:t>
            </a:r>
            <a:r>
              <a:rPr lang="zh-CN" altLang="en-US" sz="1300" dirty="0">
                <a:solidFill>
                  <a:schemeClr val="bg1"/>
                </a:solidFill>
                <a:latin typeface="+mj-ea"/>
                <a:ea typeface="+mj-ea"/>
                <a:cs typeface="+mj-ea"/>
                <a:sym typeface="+mn-ea"/>
              </a:rPr>
              <a:t>，利用智能</a:t>
            </a:r>
            <a:r>
              <a:rPr lang="en-US" altLang="zh-CN" sz="1300" dirty="0">
                <a:solidFill>
                  <a:schemeClr val="bg1"/>
                </a:solidFill>
                <a:latin typeface="+mj-ea"/>
                <a:ea typeface="+mj-ea"/>
                <a:cs typeface="+mj-ea"/>
                <a:sym typeface="+mn-ea"/>
              </a:rPr>
              <a:t>DNS</a:t>
            </a:r>
            <a:r>
              <a:rPr lang="zh-CN" altLang="en-US" sz="1300" dirty="0">
                <a:solidFill>
                  <a:schemeClr val="bg1"/>
                </a:solidFill>
                <a:latin typeface="+mj-ea"/>
                <a:ea typeface="+mj-ea"/>
                <a:cs typeface="+mj-ea"/>
                <a:sym typeface="+mn-ea"/>
              </a:rPr>
              <a:t>技术及</a:t>
            </a:r>
            <a:r>
              <a:rPr lang="en-US" altLang="zh-CN" sz="1300" dirty="0">
                <a:solidFill>
                  <a:schemeClr val="bg1"/>
                </a:solidFill>
                <a:latin typeface="+mj-ea"/>
                <a:ea typeface="+mj-ea"/>
                <a:cs typeface="+mj-ea"/>
                <a:sym typeface="+mn-ea"/>
              </a:rPr>
              <a:t>VRR</a:t>
            </a:r>
            <a:r>
              <a:rPr lang="zh-CN" altLang="en-US" sz="1300" dirty="0">
                <a:solidFill>
                  <a:schemeClr val="bg1"/>
                </a:solidFill>
                <a:latin typeface="+mj-ea"/>
                <a:ea typeface="+mj-ea"/>
                <a:cs typeface="+mj-ea"/>
                <a:sym typeface="+mn-ea"/>
              </a:rPr>
              <a:t>技术，在运营商互联网断掉的情况下，互联网客户端在不更改服务器目的地址的情况下，分钟级自动切换建立与服务器的备用连接。</a:t>
            </a:r>
            <a:endParaRPr lang="zh-CN" altLang="en-US"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425450" y="905510"/>
            <a:ext cx="1149032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N</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系列设备以及</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EDGE-R5</a:t>
            </a:r>
            <a:r>
              <a:rPr lang="zh-CN" altLang="en-US" sz="1600" dirty="0">
                <a:ln w="15875"/>
                <a:solidFill>
                  <a:srgbClr val="0070C0"/>
                </a:solidFill>
                <a:effectLst/>
                <a:latin typeface="Arial" panose="020B0604020202020204" pitchFamily="34" charset="0"/>
                <a:cs typeface="Arial" panose="020B0604020202020204" pitchFamily="34" charset="0"/>
                <a:sym typeface="+mn-ea"/>
              </a:rPr>
              <a:t>。</a:t>
            </a:r>
            <a:endParaRPr sz="1600" b="1" dirty="0">
              <a:solidFill>
                <a:srgbClr val="0070C0"/>
              </a:solidFill>
              <a:cs typeface="Arial" panose="020B0604020202020204" pitchFamily="34" charset="0"/>
            </a:endParaRPr>
          </a:p>
        </p:txBody>
      </p:sp>
      <p:pic>
        <p:nvPicPr>
          <p:cNvPr id="4" name="图片 3"/>
          <p:cNvPicPr>
            <a:picLocks noChangeAspect="1"/>
          </p:cNvPicPr>
          <p:nvPr/>
        </p:nvPicPr>
        <p:blipFill>
          <a:blip r:embed="rId6"/>
          <a:stretch>
            <a:fillRect/>
          </a:stretch>
        </p:blipFill>
        <p:spPr>
          <a:xfrm>
            <a:off x="356235" y="1452880"/>
            <a:ext cx="7768590" cy="4371975"/>
          </a:xfrm>
          <a:prstGeom prst="rect">
            <a:avLst/>
          </a:prstGeom>
        </p:spPr>
      </p:pic>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strips(downLeft)">
                                      <p:cBhvr>
                                        <p:cTn id="7" dur="500"/>
                                        <p:tgtEl>
                                          <p:spTgt spid="19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par>
                                <p:cTn id="18" presetID="26" presetClass="emph" presetSubtype="0" fill="hold" grpId="1" nodeType="withEffect">
                                  <p:stCondLst>
                                    <p:cond delay="0"/>
                                  </p:stCondLst>
                                  <p:iterate type="lt">
                                    <p:tmPct val="0"/>
                                  </p:iterate>
                                  <p:childTnLst>
                                    <p:animEffect transition="out" filter="fade">
                                      <p:cBhvr>
                                        <p:cTn id="19" dur="500" tmFilter="0, 0; .2, .5; .8, .5; 1, 0"/>
                                        <p:tgtEl>
                                          <p:spTgt spid="22"/>
                                        </p:tgtEl>
                                      </p:cBhvr>
                                    </p:animEffect>
                                    <p:animScale>
                                      <p:cBhvr>
                                        <p:cTn id="20" dur="250" autoRev="1" fill="hold"/>
                                        <p:tgtEl>
                                          <p:spTgt spid="22"/>
                                        </p:tgtEl>
                                      </p:cBhvr>
                                      <p:by x="105000" y="105000"/>
                                    </p:animScale>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6" grpId="0" bldLvl="0" animBg="1"/>
      <p:bldP spid="6" grpId="1" animBg="1"/>
      <p:bldP spid="22" grpId="0" bldLvl="0"/>
      <p:bldP spid="22" grpId="1" bldLvl="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解决方案</a:t>
              </a:r>
              <a:r>
                <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-2</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94935"/>
            <a:ext cx="3823335"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3595856" cy="307777"/>
          </a:xfrm>
          <a:prstGeom prst="rect">
            <a:avLst/>
          </a:prstGeom>
          <a:noFill/>
        </p:spPr>
        <p:txBody>
          <a:bodyPr wrap="none" rtlCol="0">
            <a:spAutoFit/>
          </a:bodyPr>
          <a:lstStyle/>
          <a:p>
            <a:pPr algn="l"/>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视频监控、门禁管控的跨域组网，专网连接</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pic>
        <p:nvPicPr>
          <p:cNvPr id="3" name="图片 2"/>
          <p:cNvPicPr>
            <a:picLocks noChangeAspect="1"/>
          </p:cNvPicPr>
          <p:nvPr/>
        </p:nvPicPr>
        <p:blipFill>
          <a:blip r:embed="rId4"/>
          <a:stretch>
            <a:fillRect/>
          </a:stretch>
        </p:blipFill>
        <p:spPr>
          <a:xfrm>
            <a:off x="3924935" y="1697355"/>
            <a:ext cx="8170545" cy="4420870"/>
          </a:xfrm>
          <a:prstGeom prst="rect">
            <a:avLst/>
          </a:prstGeom>
        </p:spPr>
      </p:pic>
      <p:sp>
        <p:nvSpPr>
          <p:cNvPr id="193" name="矩形 192"/>
          <p:cNvSpPr/>
          <p:nvPr>
            <p:custDataLst>
              <p:tags r:id="rId5"/>
            </p:custDataLst>
          </p:nvPr>
        </p:nvSpPr>
        <p:spPr>
          <a:xfrm>
            <a:off x="158750" y="1021080"/>
            <a:ext cx="3658235" cy="5539105"/>
          </a:xfrm>
          <a:prstGeom prst="rect">
            <a:avLst/>
          </a:prstGeom>
          <a:solidFill>
            <a:schemeClr val="tx2">
              <a:lumMod val="60000"/>
              <a:lumOff val="40000"/>
            </a:schemeClr>
          </a:solidFill>
          <a:ln w="28575" cmpd="dbl">
            <a:solidFill>
              <a:schemeClr val="accent1">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6" name="矩形 259"/>
          <p:cNvSpPr>
            <a:spLocks noChangeArrowheads="1"/>
          </p:cNvSpPr>
          <p:nvPr>
            <p:custDataLst>
              <p:tags r:id="rId6"/>
            </p:custDataLst>
          </p:nvPr>
        </p:nvSpPr>
        <p:spPr bwMode="auto">
          <a:xfrm>
            <a:off x="324485" y="1243965"/>
            <a:ext cx="3279140" cy="5118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sz="1300" dirty="0">
                <a:solidFill>
                  <a:schemeClr val="bg1"/>
                </a:solidFill>
                <a:latin typeface="+mj-ea"/>
                <a:ea typeface="+mj-ea"/>
                <a:cs typeface="+mj-ea"/>
                <a:sym typeface="+mn-ea"/>
              </a:rPr>
              <a:t>针对不同景区的现场监控网络条件，对于已经完成本地监控组网，有本地NVR录播设备，并具备有线外网（运营商互联网专线或光纤宽带等）环境的接入点，只需将NVR连接</a:t>
            </a:r>
            <a:r>
              <a:rPr lang="en-US" sz="1300" dirty="0">
                <a:solidFill>
                  <a:schemeClr val="bg1"/>
                </a:solidFill>
                <a:latin typeface="+mj-ea"/>
                <a:ea typeface="+mj-ea"/>
                <a:cs typeface="+mj-ea"/>
                <a:sym typeface="+mn-ea"/>
              </a:rPr>
              <a:t>EDGE N</a:t>
            </a:r>
            <a:r>
              <a:rPr lang="zh-CN" altLang="en-US" sz="1300" dirty="0">
                <a:solidFill>
                  <a:schemeClr val="bg1"/>
                </a:solidFill>
                <a:latin typeface="+mj-ea"/>
                <a:ea typeface="+mj-ea"/>
                <a:cs typeface="+mj-ea"/>
                <a:sym typeface="+mn-ea"/>
              </a:rPr>
              <a:t>系列</a:t>
            </a:r>
            <a:r>
              <a:rPr sz="1300" dirty="0">
                <a:solidFill>
                  <a:schemeClr val="bg1"/>
                </a:solidFill>
                <a:latin typeface="+mj-ea"/>
                <a:ea typeface="+mj-ea"/>
                <a:cs typeface="+mj-ea"/>
                <a:sym typeface="+mn-ea"/>
              </a:rPr>
              <a:t>设备并接入互联网。而无NVR设备的接入点，可将摄像头直接连接</a:t>
            </a:r>
            <a:r>
              <a:rPr lang="en-US" sz="1300" dirty="0">
                <a:solidFill>
                  <a:schemeClr val="bg1"/>
                </a:solidFill>
                <a:latin typeface="+mj-ea"/>
                <a:ea typeface="+mj-ea"/>
                <a:cs typeface="+mj-ea"/>
                <a:sym typeface="+mn-ea"/>
              </a:rPr>
              <a:t>EDGE R</a:t>
            </a:r>
            <a:r>
              <a:rPr lang="zh-CN" altLang="en-US" sz="1300" dirty="0">
                <a:solidFill>
                  <a:schemeClr val="bg1"/>
                </a:solidFill>
                <a:latin typeface="+mj-ea"/>
                <a:ea typeface="+mj-ea"/>
                <a:cs typeface="+mj-ea"/>
                <a:sym typeface="+mn-ea"/>
              </a:rPr>
              <a:t>系列设备</a:t>
            </a:r>
            <a:r>
              <a:rPr sz="1300" dirty="0">
                <a:solidFill>
                  <a:schemeClr val="bg1"/>
                </a:solidFill>
                <a:latin typeface="+mj-ea"/>
                <a:ea typeface="+mj-ea"/>
                <a:cs typeface="+mj-ea"/>
                <a:sym typeface="+mn-ea"/>
              </a:rPr>
              <a:t>。在不具备有线网络条件的接入点，摄像头在室外直接连接</a:t>
            </a:r>
            <a:r>
              <a:rPr lang="en-US" sz="1300" dirty="0">
                <a:solidFill>
                  <a:schemeClr val="bg1"/>
                </a:solidFill>
                <a:latin typeface="+mj-ea"/>
                <a:ea typeface="+mj-ea"/>
                <a:cs typeface="+mj-ea"/>
                <a:sym typeface="+mn-ea"/>
              </a:rPr>
              <a:t>EDGE R</a:t>
            </a:r>
            <a:r>
              <a:rPr lang="zh-CN" altLang="en-US" sz="1300" dirty="0">
                <a:solidFill>
                  <a:schemeClr val="bg1"/>
                </a:solidFill>
                <a:latin typeface="+mj-ea"/>
                <a:ea typeface="+mj-ea"/>
                <a:cs typeface="+mj-ea"/>
                <a:sym typeface="+mn-ea"/>
              </a:rPr>
              <a:t>系列设备</a:t>
            </a:r>
            <a:r>
              <a:rPr sz="1300" dirty="0">
                <a:solidFill>
                  <a:schemeClr val="bg1"/>
                </a:solidFill>
                <a:latin typeface="+mj-ea"/>
                <a:ea typeface="+mj-ea"/>
                <a:cs typeface="+mj-ea"/>
                <a:sym typeface="+mn-ea"/>
              </a:rPr>
              <a:t>后，通过设备上的4G/5G模组和配备的物联网sim卡接入互联网。</a:t>
            </a:r>
            <a:endParaRPr sz="1300" dirty="0">
              <a:solidFill>
                <a:schemeClr val="bg1"/>
              </a:solidFill>
              <a:latin typeface="+mj-ea"/>
              <a:ea typeface="+mj-ea"/>
              <a:cs typeface="+mj-ea"/>
              <a:sym typeface="+mn-ea"/>
            </a:endParaRPr>
          </a:p>
          <a:p>
            <a:pPr indent="0">
              <a:lnSpc>
                <a:spcPct val="150000"/>
              </a:lnSpc>
              <a:buNone/>
            </a:pPr>
            <a:r>
              <a:rPr sz="1300" dirty="0">
                <a:solidFill>
                  <a:schemeClr val="bg1"/>
                </a:solidFill>
                <a:latin typeface="+mj-ea"/>
                <a:ea typeface="+mj-ea"/>
                <a:cs typeface="+mj-ea"/>
                <a:sym typeface="+mn-ea"/>
              </a:rPr>
              <a:t>在监控中心同样部署一台</a:t>
            </a:r>
            <a:r>
              <a:rPr lang="zh-CN" sz="1300" dirty="0">
                <a:solidFill>
                  <a:schemeClr val="bg1"/>
                </a:solidFill>
                <a:latin typeface="+mj-ea"/>
                <a:ea typeface="+mj-ea"/>
                <a:cs typeface="+mj-ea"/>
                <a:sym typeface="+mn-ea"/>
              </a:rPr>
              <a:t>或多台</a:t>
            </a:r>
            <a:r>
              <a:rPr lang="en-US" sz="1300" dirty="0">
                <a:solidFill>
                  <a:schemeClr val="bg1"/>
                </a:solidFill>
                <a:latin typeface="+mj-ea"/>
                <a:ea typeface="+mj-ea"/>
                <a:cs typeface="+mj-ea"/>
                <a:sym typeface="+mn-ea"/>
              </a:rPr>
              <a:t>EDGE N</a:t>
            </a:r>
            <a:r>
              <a:rPr lang="zh-CN" altLang="en-US" sz="1300" dirty="0">
                <a:solidFill>
                  <a:schemeClr val="bg1"/>
                </a:solidFill>
                <a:latin typeface="+mj-ea"/>
                <a:ea typeface="+mj-ea"/>
                <a:cs typeface="+mj-ea"/>
                <a:sym typeface="+mn-ea"/>
              </a:rPr>
              <a:t>系列</a:t>
            </a:r>
            <a:r>
              <a:rPr sz="1300" dirty="0">
                <a:solidFill>
                  <a:schemeClr val="bg1"/>
                </a:solidFill>
                <a:latin typeface="+mj-ea"/>
                <a:ea typeface="+mj-ea"/>
                <a:cs typeface="+mj-ea"/>
                <a:sym typeface="+mn-ea"/>
              </a:rPr>
              <a:t>设备，通过独立部署在云端或电信机房的视频加速POP服务器，以及SD-WAN管理控制台建立的加密隧道，与各监控点完成点对点专网链路的建立。而视频加速POP服务器，主要负责当隧道两端为非对等网络情况下，视频流的转发和加速。</a:t>
            </a:r>
            <a:endParaRPr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3925570" y="1090295"/>
            <a:ext cx="8169910"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a:t>
            </a:r>
            <a:r>
              <a:rPr lang="zh-CN" sz="1600" dirty="0">
                <a:ln w="15875"/>
                <a:solidFill>
                  <a:srgbClr val="0070C0"/>
                </a:solidFill>
                <a:effectLst/>
                <a:latin typeface="Arial" panose="020B0604020202020204" pitchFamily="34" charset="0"/>
                <a:cs typeface="Arial" panose="020B0604020202020204" pitchFamily="34" charset="0"/>
                <a:sym typeface="+mn-ea"/>
              </a:rPr>
              <a:t>【含</a:t>
            </a:r>
            <a:r>
              <a:rPr lang="en-US" altLang="zh-CN" sz="1600" dirty="0">
                <a:ln w="15875"/>
                <a:solidFill>
                  <a:srgbClr val="0070C0"/>
                </a:solidFill>
                <a:effectLst/>
                <a:latin typeface="Arial" panose="020B0604020202020204" pitchFamily="34" charset="0"/>
                <a:cs typeface="Arial" panose="020B0604020202020204" pitchFamily="34" charset="0"/>
                <a:sym typeface="+mn-ea"/>
              </a:rPr>
              <a:t>NVR</a:t>
            </a:r>
            <a:r>
              <a:rPr lang="zh-CN" altLang="en-US" sz="1600" dirty="0">
                <a:ln w="15875"/>
                <a:solidFill>
                  <a:srgbClr val="0070C0"/>
                </a:solidFill>
                <a:effectLst/>
                <a:latin typeface="Arial" panose="020B0604020202020204" pitchFamily="34" charset="0"/>
                <a:cs typeface="Arial" panose="020B0604020202020204" pitchFamily="34" charset="0"/>
                <a:sym typeface="+mn-ea"/>
              </a:rPr>
              <a:t>侧</a:t>
            </a:r>
            <a:r>
              <a:rPr lang="zh-CN" sz="1600" dirty="0">
                <a:ln w="15875"/>
                <a:solidFill>
                  <a:srgbClr val="0070C0"/>
                </a:solidFill>
                <a:effectLst/>
                <a:latin typeface="Arial" panose="020B0604020202020204" pitchFamily="34" charset="0"/>
                <a:cs typeface="Arial" panose="020B0604020202020204" pitchFamily="34" charset="0"/>
                <a:sym typeface="+mn-ea"/>
              </a:rPr>
              <a:t>】</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N</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系列；【离散点】</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R</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系列；【中心】</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N</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strips(downLeft)">
                                      <p:cBhvr>
                                        <p:cTn id="10" dur="500"/>
                                        <p:tgtEl>
                                          <p:spTgt spid="19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6" grpId="0" bldLvl="0" animBg="1"/>
      <p:bldP spid="6" grpId="1" animBg="1"/>
      <p:bldP spid="22" grpId="0" bldLvl="0"/>
      <p:bldP spid="22" grpId="1" bldLvl="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解决方案</a:t>
              </a:r>
              <a:r>
                <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-3</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3437100"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3127779" cy="307777"/>
          </a:xfrm>
          <a:prstGeom prst="rect">
            <a:avLst/>
          </a:prstGeom>
          <a:noFill/>
        </p:spPr>
        <p:txBody>
          <a:bodyPr wrap="none" rtlCol="0">
            <a:spAutoFit/>
          </a:bodyPr>
          <a:lstStyle/>
          <a:p>
            <a:pPr algn="l"/>
            <a:r>
              <a:rPr lang="en-US" altLang="zh-CN" sz="1400" b="1" dirty="0">
                <a:solidFill>
                  <a:srgbClr val="A05204"/>
                </a:solidFill>
                <a:latin typeface="PingFang SC" panose="020B0400000000000000" pitchFamily="34" charset="-122"/>
                <a:ea typeface="PingFang SC" panose="020B0400000000000000" pitchFamily="34" charset="-122"/>
                <a:sym typeface="PingFang SC Medium"/>
              </a:rPr>
              <a:t>XX</a:t>
            </a:r>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中医药大学临床示教专网项目方案</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sp>
        <p:nvSpPr>
          <p:cNvPr id="193" name="矩形 192"/>
          <p:cNvSpPr/>
          <p:nvPr>
            <p:custDataLst>
              <p:tags r:id="rId4"/>
            </p:custDataLst>
          </p:nvPr>
        </p:nvSpPr>
        <p:spPr>
          <a:xfrm>
            <a:off x="647700" y="5535295"/>
            <a:ext cx="10895965" cy="1149350"/>
          </a:xfrm>
          <a:prstGeom prst="rect">
            <a:avLst/>
          </a:prstGeom>
          <a:solidFill>
            <a:schemeClr val="tx2">
              <a:lumMod val="60000"/>
              <a:lumOff val="40000"/>
            </a:schemeClr>
          </a:solidFill>
          <a:ln w="28575" cmpd="dbl">
            <a:solidFill>
              <a:schemeClr val="accent1">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6" name="矩形 259"/>
          <p:cNvSpPr>
            <a:spLocks noChangeArrowheads="1"/>
          </p:cNvSpPr>
          <p:nvPr>
            <p:custDataLst>
              <p:tags r:id="rId5"/>
            </p:custDataLst>
          </p:nvPr>
        </p:nvSpPr>
        <p:spPr bwMode="auto">
          <a:xfrm>
            <a:off x="790575" y="5643880"/>
            <a:ext cx="10603865" cy="947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sz="1300" dirty="0">
                <a:solidFill>
                  <a:schemeClr val="bg1"/>
                </a:solidFill>
                <a:latin typeface="+mj-ea"/>
                <a:ea typeface="+mj-ea"/>
                <a:cs typeface="+mj-ea"/>
                <a:sym typeface="+mn-ea"/>
              </a:rPr>
              <a:t>本方案针对</a:t>
            </a:r>
            <a:r>
              <a:rPr lang="en-US" sz="1300" dirty="0">
                <a:solidFill>
                  <a:schemeClr val="bg1"/>
                </a:solidFill>
                <a:latin typeface="+mj-ea"/>
                <a:ea typeface="+mj-ea"/>
                <a:cs typeface="+mj-ea"/>
                <a:sym typeface="+mn-ea"/>
              </a:rPr>
              <a:t>XX</a:t>
            </a:r>
            <a:r>
              <a:rPr sz="1300" dirty="0">
                <a:solidFill>
                  <a:schemeClr val="bg1"/>
                </a:solidFill>
                <a:latin typeface="+mj-ea"/>
                <a:ea typeface="+mj-ea"/>
                <a:cs typeface="+mj-ea"/>
                <a:sym typeface="+mn-ea"/>
              </a:rPr>
              <a:t>中医药大学第二临床医学院和下属8个床边教学单位实现专网互联</a:t>
            </a:r>
            <a:r>
              <a:rPr lang="zh-CN" sz="1300" dirty="0">
                <a:solidFill>
                  <a:schemeClr val="bg1"/>
                </a:solidFill>
                <a:latin typeface="+mj-ea"/>
                <a:ea typeface="+mj-ea"/>
                <a:cs typeface="+mj-ea"/>
                <a:sym typeface="+mn-ea"/>
              </a:rPr>
              <a:t>。</a:t>
            </a:r>
            <a:r>
              <a:rPr sz="1300" dirty="0">
                <a:solidFill>
                  <a:schemeClr val="bg1"/>
                </a:solidFill>
                <a:latin typeface="+mj-ea"/>
                <a:ea typeface="+mj-ea"/>
                <a:cs typeface="+mj-ea"/>
                <a:sym typeface="+mn-ea"/>
              </a:rPr>
              <a:t>在</a:t>
            </a:r>
            <a:r>
              <a:rPr lang="zh-CN" sz="1300" dirty="0">
                <a:solidFill>
                  <a:schemeClr val="bg1"/>
                </a:solidFill>
                <a:latin typeface="+mj-ea"/>
                <a:ea typeface="+mj-ea"/>
                <a:cs typeface="+mj-ea"/>
                <a:sym typeface="+mn-ea"/>
              </a:rPr>
              <a:t>下属</a:t>
            </a:r>
            <a:r>
              <a:rPr lang="en-US" altLang="zh-CN" sz="1300" dirty="0">
                <a:solidFill>
                  <a:schemeClr val="bg1"/>
                </a:solidFill>
                <a:latin typeface="+mj-ea"/>
                <a:ea typeface="+mj-ea"/>
                <a:cs typeface="+mj-ea"/>
                <a:sym typeface="+mn-ea"/>
              </a:rPr>
              <a:t>8</a:t>
            </a:r>
            <a:r>
              <a:rPr lang="zh-CN" altLang="en-US" sz="1300" dirty="0">
                <a:solidFill>
                  <a:schemeClr val="bg1"/>
                </a:solidFill>
                <a:latin typeface="+mj-ea"/>
                <a:ea typeface="+mj-ea"/>
                <a:cs typeface="+mj-ea"/>
                <a:sym typeface="+mn-ea"/>
              </a:rPr>
              <a:t>个床边教学单位配置</a:t>
            </a:r>
            <a:r>
              <a:rPr lang="en-US" altLang="zh-CN" sz="1300" dirty="0">
                <a:solidFill>
                  <a:schemeClr val="bg1"/>
                </a:solidFill>
                <a:latin typeface="+mj-ea"/>
                <a:ea typeface="+mj-ea"/>
                <a:cs typeface="+mj-ea"/>
                <a:sym typeface="+mn-ea"/>
              </a:rPr>
              <a:t>EDGE-R</a:t>
            </a:r>
            <a:r>
              <a:rPr lang="zh-CN" altLang="en-US" sz="1300" dirty="0">
                <a:solidFill>
                  <a:schemeClr val="bg1"/>
                </a:solidFill>
                <a:latin typeface="+mj-ea"/>
                <a:ea typeface="+mj-ea"/>
                <a:cs typeface="+mj-ea"/>
                <a:sym typeface="+mn-ea"/>
              </a:rPr>
              <a:t>系列设备</a:t>
            </a:r>
            <a:r>
              <a:rPr lang="zh-CN" sz="1300" dirty="0">
                <a:solidFill>
                  <a:schemeClr val="bg1"/>
                </a:solidFill>
                <a:latin typeface="+mj-ea"/>
                <a:ea typeface="+mj-ea"/>
                <a:cs typeface="+mj-ea"/>
                <a:sym typeface="+mn-ea"/>
              </a:rPr>
              <a:t>，同时在医学院教学中心配备汇聚网关</a:t>
            </a:r>
            <a:r>
              <a:rPr lang="en-US" altLang="zh-CN" sz="1300" dirty="0">
                <a:solidFill>
                  <a:schemeClr val="bg1"/>
                </a:solidFill>
                <a:latin typeface="+mj-ea"/>
                <a:ea typeface="+mj-ea"/>
                <a:cs typeface="+mj-ea"/>
                <a:sym typeface="+mn-ea"/>
              </a:rPr>
              <a:t>EDGE-N</a:t>
            </a:r>
            <a:r>
              <a:rPr lang="zh-CN" altLang="en-US" sz="1300" dirty="0">
                <a:solidFill>
                  <a:schemeClr val="bg1"/>
                </a:solidFill>
                <a:latin typeface="+mj-ea"/>
                <a:ea typeface="+mj-ea"/>
                <a:cs typeface="+mj-ea"/>
                <a:sym typeface="+mn-ea"/>
              </a:rPr>
              <a:t>系列设备，</a:t>
            </a:r>
            <a:r>
              <a:rPr sz="1300" dirty="0">
                <a:solidFill>
                  <a:schemeClr val="bg1"/>
                </a:solidFill>
                <a:latin typeface="+mj-ea"/>
                <a:ea typeface="+mj-ea"/>
                <a:cs typeface="+mj-ea"/>
                <a:sym typeface="+mn-ea"/>
              </a:rPr>
              <a:t>主要实现医共体单位之间的手术室和示教室的专网覆盖，实现大带宽、低延时网络环境下的远程会诊和手术示教。万联SD-WAN虚拟专网能很好的实现在复杂环境下的专网覆盖和移动环境下的灵活部署。</a:t>
            </a:r>
            <a:endParaRPr sz="1300" dirty="0">
              <a:solidFill>
                <a:schemeClr val="bg1"/>
              </a:solidFill>
              <a:latin typeface="+mj-ea"/>
              <a:ea typeface="+mj-ea"/>
              <a:cs typeface="+mj-ea"/>
              <a:sym typeface="+mn-ea"/>
            </a:endParaRPr>
          </a:p>
        </p:txBody>
      </p:sp>
      <p:pic>
        <p:nvPicPr>
          <p:cNvPr id="4" name="图片 3"/>
          <p:cNvPicPr>
            <a:picLocks noChangeAspect="1"/>
          </p:cNvPicPr>
          <p:nvPr/>
        </p:nvPicPr>
        <p:blipFill>
          <a:blip r:embed="rId6"/>
          <a:stretch>
            <a:fillRect/>
          </a:stretch>
        </p:blipFill>
        <p:spPr>
          <a:xfrm>
            <a:off x="647700" y="1233805"/>
            <a:ext cx="10896600" cy="4200525"/>
          </a:xfrm>
          <a:prstGeom prst="rect">
            <a:avLst/>
          </a:prstGeom>
        </p:spPr>
      </p:pic>
      <p:sp>
        <p:nvSpPr>
          <p:cNvPr id="22" name="矩形 259"/>
          <p:cNvSpPr>
            <a:spLocks noChangeArrowheads="1"/>
          </p:cNvSpPr>
          <p:nvPr/>
        </p:nvSpPr>
        <p:spPr bwMode="auto">
          <a:xfrm>
            <a:off x="647700" y="858520"/>
            <a:ext cx="1089723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a:t>
            </a:r>
            <a:r>
              <a:rPr lang="zh-CN" sz="1600" dirty="0">
                <a:ln w="15875"/>
                <a:solidFill>
                  <a:srgbClr val="0070C0"/>
                </a:solidFill>
                <a:effectLst/>
                <a:latin typeface="Arial" panose="020B0604020202020204" pitchFamily="34" charset="0"/>
                <a:cs typeface="Arial" panose="020B0604020202020204" pitchFamily="34" charset="0"/>
                <a:sym typeface="+mn-ea"/>
              </a:rPr>
              <a:t>【临床现场】</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EDGE-R86L</a:t>
            </a:r>
            <a:r>
              <a:rPr lang="zh-CN" altLang="en-US" sz="1600" dirty="0">
                <a:ln w="15875"/>
                <a:solidFill>
                  <a:srgbClr val="0070C0"/>
                </a:solidFill>
                <a:effectLst/>
                <a:latin typeface="Arial" panose="020B0604020202020204" pitchFamily="34" charset="0"/>
                <a:cs typeface="Arial" panose="020B0604020202020204" pitchFamily="34" charset="0"/>
                <a:sym typeface="+mn-ea"/>
              </a:rPr>
              <a:t>；【教学中心】</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EDGE-N1</a:t>
            </a:r>
            <a:r>
              <a:rPr lang="zh-CN" altLang="en-US" sz="1600" dirty="0">
                <a:ln w="15875"/>
                <a:solidFill>
                  <a:srgbClr val="0070C0"/>
                </a:solidFill>
                <a:effectLst/>
                <a:latin typeface="Arial" panose="020B0604020202020204" pitchFamily="34" charset="0"/>
                <a:cs typeface="Arial" panose="020B0604020202020204" pitchFamily="34" charset="0"/>
                <a:sym typeface="+mn-ea"/>
              </a:rPr>
              <a:t>。</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strips(downLeft)">
                                      <p:cBhvr>
                                        <p:cTn id="7" dur="500"/>
                                        <p:tgtEl>
                                          <p:spTgt spid="19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6" grpId="0" bldLvl="0" animBg="1"/>
      <p:bldP spid="6" grpId="1" animBg="1"/>
      <p:bldP spid="22" grpId="0" bldLvl="0"/>
      <p:bldP spid="22" grpId="1" bldLvl="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解决方案</a:t>
              </a:r>
              <a:r>
                <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-4</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3562985"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3406140" cy="306705"/>
          </a:xfrm>
          <a:prstGeom prst="rect">
            <a:avLst/>
          </a:prstGeom>
          <a:noFill/>
        </p:spPr>
        <p:txBody>
          <a:bodyPr wrap="none" rtlCol="0">
            <a:spAutoFit/>
          </a:bodyPr>
          <a:lstStyle/>
          <a:p>
            <a:pPr algn="l"/>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中国电子口岸远程制卡终端专网连接方案</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pic>
        <p:nvPicPr>
          <p:cNvPr id="3" name="图片 2"/>
          <p:cNvPicPr>
            <a:picLocks noChangeAspect="1"/>
          </p:cNvPicPr>
          <p:nvPr/>
        </p:nvPicPr>
        <p:blipFill>
          <a:blip r:embed="rId4"/>
          <a:stretch>
            <a:fillRect/>
          </a:stretch>
        </p:blipFill>
        <p:spPr>
          <a:xfrm>
            <a:off x="1080135" y="1069975"/>
            <a:ext cx="10031095" cy="4486275"/>
          </a:xfrm>
          <a:prstGeom prst="rect">
            <a:avLst/>
          </a:prstGeom>
        </p:spPr>
      </p:pic>
      <p:sp>
        <p:nvSpPr>
          <p:cNvPr id="193" name="矩形 192"/>
          <p:cNvSpPr/>
          <p:nvPr>
            <p:custDataLst>
              <p:tags r:id="rId5"/>
            </p:custDataLst>
          </p:nvPr>
        </p:nvSpPr>
        <p:spPr>
          <a:xfrm>
            <a:off x="1045889" y="5719369"/>
            <a:ext cx="10464383" cy="1061720"/>
          </a:xfrm>
          <a:prstGeom prst="rect">
            <a:avLst/>
          </a:prstGeom>
          <a:solidFill>
            <a:schemeClr val="tx2">
              <a:lumMod val="60000"/>
              <a:lumOff val="40000"/>
            </a:schemeClr>
          </a:solidFill>
          <a:ln w="28575" cmpd="dbl">
            <a:solidFill>
              <a:schemeClr val="accent1">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6" name="矩形 259"/>
          <p:cNvSpPr>
            <a:spLocks noChangeArrowheads="1"/>
          </p:cNvSpPr>
          <p:nvPr>
            <p:custDataLst>
              <p:tags r:id="rId6"/>
            </p:custDataLst>
          </p:nvPr>
        </p:nvSpPr>
        <p:spPr bwMode="auto">
          <a:xfrm>
            <a:off x="1223345" y="5797157"/>
            <a:ext cx="10063562" cy="906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sz="1300" dirty="0">
                <a:solidFill>
                  <a:schemeClr val="bg1"/>
                </a:solidFill>
                <a:latin typeface="+mj-ea"/>
                <a:ea typeface="+mj-ea"/>
                <a:cs typeface="+mj-ea"/>
                <a:sym typeface="+mn-ea"/>
              </a:rPr>
              <a:t>万联的SD-WAN智能专网解决方案可以</a:t>
            </a:r>
            <a:r>
              <a:rPr lang="zh-CN" sz="1300" dirty="0">
                <a:solidFill>
                  <a:schemeClr val="bg1"/>
                </a:solidFill>
                <a:latin typeface="+mj-ea"/>
                <a:ea typeface="+mj-ea"/>
                <a:cs typeface="+mj-ea"/>
                <a:sym typeface="+mn-ea"/>
              </a:rPr>
              <a:t>敏捷</a:t>
            </a:r>
            <a:r>
              <a:rPr sz="1300" dirty="0">
                <a:solidFill>
                  <a:schemeClr val="bg1"/>
                </a:solidFill>
                <a:latin typeface="+mj-ea"/>
                <a:ea typeface="+mj-ea"/>
                <a:cs typeface="+mj-ea"/>
                <a:sym typeface="+mn-ea"/>
              </a:rPr>
              <a:t>部署并满足</a:t>
            </a:r>
            <a:r>
              <a:rPr lang="zh-CN" sz="1300" dirty="0">
                <a:solidFill>
                  <a:schemeClr val="bg1"/>
                </a:solidFill>
                <a:latin typeface="+mj-ea"/>
                <a:ea typeface="+mj-ea"/>
                <a:cs typeface="+mj-ea"/>
                <a:sym typeface="+mn-ea"/>
              </a:rPr>
              <a:t>基于应用的定向</a:t>
            </a:r>
            <a:r>
              <a:rPr sz="1300" dirty="0">
                <a:solidFill>
                  <a:schemeClr val="bg1"/>
                </a:solidFill>
                <a:latin typeface="+mj-ea"/>
                <a:ea typeface="+mj-ea"/>
                <a:cs typeface="+mj-ea"/>
                <a:sym typeface="+mn-ea"/>
              </a:rPr>
              <a:t>组网和使用要求。通过SD-WAN搭建的端到端加密隧道实现制卡点终端设备与南京数据中心</a:t>
            </a:r>
            <a:r>
              <a:rPr lang="zh-CN" sz="1300" dirty="0">
                <a:solidFill>
                  <a:schemeClr val="bg1"/>
                </a:solidFill>
                <a:latin typeface="+mj-ea"/>
                <a:ea typeface="+mj-ea"/>
                <a:cs typeface="+mj-ea"/>
                <a:sym typeface="+mn-ea"/>
              </a:rPr>
              <a:t>及异地数据中心的内网应用服务器的</a:t>
            </a:r>
            <a:r>
              <a:rPr sz="1300" dirty="0">
                <a:solidFill>
                  <a:schemeClr val="bg1"/>
                </a:solidFill>
                <a:latin typeface="+mj-ea"/>
                <a:ea typeface="+mj-ea"/>
                <a:cs typeface="+mj-ea"/>
                <a:sym typeface="+mn-ea"/>
              </a:rPr>
              <a:t>专网</a:t>
            </a:r>
            <a:r>
              <a:rPr lang="zh-CN" sz="1300" dirty="0">
                <a:solidFill>
                  <a:schemeClr val="bg1"/>
                </a:solidFill>
                <a:latin typeface="+mj-ea"/>
                <a:ea typeface="+mj-ea"/>
                <a:cs typeface="+mj-ea"/>
                <a:sym typeface="+mn-ea"/>
              </a:rPr>
              <a:t>授信</a:t>
            </a:r>
            <a:r>
              <a:rPr sz="1300" dirty="0">
                <a:solidFill>
                  <a:schemeClr val="bg1"/>
                </a:solidFill>
                <a:latin typeface="+mj-ea"/>
                <a:ea typeface="+mj-ea"/>
                <a:cs typeface="+mj-ea"/>
                <a:sym typeface="+mn-ea"/>
              </a:rPr>
              <a:t>访问，同时又能</a:t>
            </a:r>
            <a:r>
              <a:rPr lang="zh-CN" sz="1300" dirty="0">
                <a:solidFill>
                  <a:schemeClr val="bg1"/>
                </a:solidFill>
                <a:latin typeface="+mj-ea"/>
                <a:ea typeface="+mj-ea"/>
                <a:cs typeface="+mj-ea"/>
                <a:sym typeface="+mn-ea"/>
              </a:rPr>
              <a:t>使制卡终端设备</a:t>
            </a:r>
            <a:r>
              <a:rPr sz="1300" dirty="0">
                <a:solidFill>
                  <a:schemeClr val="bg1"/>
                </a:solidFill>
                <a:latin typeface="+mj-ea"/>
                <a:ea typeface="+mj-ea"/>
                <a:cs typeface="+mj-ea"/>
                <a:sym typeface="+mn-ea"/>
              </a:rPr>
              <a:t>通过互联网</a:t>
            </a:r>
            <a:r>
              <a:rPr lang="zh-CN" sz="1300" dirty="0">
                <a:solidFill>
                  <a:schemeClr val="bg1"/>
                </a:solidFill>
                <a:latin typeface="+mj-ea"/>
                <a:ea typeface="+mj-ea"/>
                <a:cs typeface="+mj-ea"/>
                <a:sym typeface="+mn-ea"/>
              </a:rPr>
              <a:t>定向</a:t>
            </a:r>
            <a:r>
              <a:rPr sz="1300" dirty="0">
                <a:solidFill>
                  <a:schemeClr val="bg1"/>
                </a:solidFill>
                <a:latin typeface="+mj-ea"/>
                <a:ea typeface="+mj-ea"/>
                <a:cs typeface="+mj-ea"/>
                <a:sym typeface="+mn-ea"/>
              </a:rPr>
              <a:t>访问中国电子口岸</a:t>
            </a:r>
            <a:r>
              <a:rPr lang="zh-CN" sz="1300" dirty="0">
                <a:solidFill>
                  <a:schemeClr val="bg1"/>
                </a:solidFill>
                <a:latin typeface="+mj-ea"/>
                <a:ea typeface="+mj-ea"/>
                <a:cs typeface="+mj-ea"/>
                <a:sym typeface="+mn-ea"/>
              </a:rPr>
              <a:t>相关互联网服务网站，实现制卡流程混合云一站式解决方案，大大提高用户业务服务效率。</a:t>
            </a:r>
            <a:endParaRPr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1080135" y="743585"/>
            <a:ext cx="1003109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a:t>
            </a:r>
            <a:r>
              <a:rPr lang="zh-CN" sz="1600" dirty="0">
                <a:ln w="15875"/>
                <a:solidFill>
                  <a:srgbClr val="0070C0"/>
                </a:solidFill>
                <a:effectLst/>
                <a:latin typeface="Arial" panose="020B0604020202020204" pitchFamily="34" charset="0"/>
                <a:cs typeface="Arial" panose="020B0604020202020204" pitchFamily="34" charset="0"/>
                <a:sym typeface="+mn-ea"/>
              </a:rPr>
              <a:t>【数据中心】</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N</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系列；【制卡点】</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EDGE-R5</a:t>
            </a:r>
            <a:r>
              <a:rPr lang="zh-CN" altLang="en-US" sz="1600" dirty="0">
                <a:ln w="15875"/>
                <a:solidFill>
                  <a:srgbClr val="0070C0"/>
                </a:solidFill>
                <a:effectLst/>
                <a:latin typeface="Arial" panose="020B0604020202020204" pitchFamily="34" charset="0"/>
                <a:cs typeface="Arial" panose="020B0604020202020204" pitchFamily="34" charset="0"/>
                <a:sym typeface="+mn-ea"/>
              </a:rPr>
              <a:t>。</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strips(downLeft)">
                                      <p:cBhvr>
                                        <p:cTn id="10" dur="500"/>
                                        <p:tgtEl>
                                          <p:spTgt spid="19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6" grpId="0" bldLvl="0" animBg="1"/>
      <p:bldP spid="6" grpId="1" animBg="1"/>
      <p:bldP spid="22" grpId="0" bldLvl="0"/>
      <p:bldP spid="22" grpId="1" bldLvl="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解决方案</a:t>
              </a:r>
              <a:r>
                <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-5</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3872378"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3801041" cy="307777"/>
          </a:xfrm>
          <a:prstGeom prst="rect">
            <a:avLst/>
          </a:prstGeom>
          <a:noFill/>
        </p:spPr>
        <p:txBody>
          <a:bodyPr wrap="none" rtlCol="0">
            <a:spAutoFit/>
          </a:bodyPr>
          <a:lstStyle/>
          <a:p>
            <a:pPr algn="l"/>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柳钢集团冷轧厂</a:t>
            </a:r>
            <a:r>
              <a:rPr lang="en-US" altLang="zh-CN" sz="1400" b="1" dirty="0">
                <a:solidFill>
                  <a:srgbClr val="A05204"/>
                </a:solidFill>
                <a:latin typeface="PingFang SC" panose="020B0400000000000000" pitchFamily="34" charset="-122"/>
                <a:ea typeface="PingFang SC" panose="020B0400000000000000" pitchFamily="34" charset="-122"/>
                <a:sym typeface="PingFang SC Medium"/>
              </a:rPr>
              <a:t>5G+</a:t>
            </a:r>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云网融合治理建设方案书</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sp>
        <p:nvSpPr>
          <p:cNvPr id="193" name="矩形 192"/>
          <p:cNvSpPr/>
          <p:nvPr>
            <p:custDataLst>
              <p:tags r:id="rId4"/>
            </p:custDataLst>
          </p:nvPr>
        </p:nvSpPr>
        <p:spPr>
          <a:xfrm>
            <a:off x="9047480" y="1032510"/>
            <a:ext cx="2868295" cy="5462905"/>
          </a:xfrm>
          <a:prstGeom prst="rect">
            <a:avLst/>
          </a:prstGeom>
          <a:solidFill>
            <a:schemeClr val="tx2">
              <a:lumMod val="60000"/>
              <a:lumOff val="40000"/>
            </a:schemeClr>
          </a:solidFill>
          <a:ln w="28575" cmpd="dbl">
            <a:solidFill>
              <a:schemeClr val="accent1">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6" name="矩形 259"/>
          <p:cNvSpPr>
            <a:spLocks noChangeArrowheads="1"/>
          </p:cNvSpPr>
          <p:nvPr>
            <p:custDataLst>
              <p:tags r:id="rId5"/>
            </p:custDataLst>
          </p:nvPr>
        </p:nvSpPr>
        <p:spPr bwMode="auto">
          <a:xfrm>
            <a:off x="9185275" y="1184910"/>
            <a:ext cx="2639695" cy="513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sz="1300" dirty="0">
                <a:solidFill>
                  <a:schemeClr val="bg1"/>
                </a:solidFill>
                <a:latin typeface="+mj-ea"/>
                <a:ea typeface="+mj-ea"/>
                <a:cs typeface="+mj-ea"/>
                <a:sym typeface="+mn-ea"/>
              </a:rPr>
              <a:t>在不改变防城港基地和冷轧厂现有网络结构的基础上，无需断网跳接、改动IP地址，充分整合利用现有的网络资源和空余端口，融合基地和冷轧厂内部的制造网、生产网、办公网、视频监控网、5G</a:t>
            </a:r>
            <a:r>
              <a:rPr lang="zh-CN" sz="1300" dirty="0">
                <a:solidFill>
                  <a:schemeClr val="bg1"/>
                </a:solidFill>
                <a:latin typeface="+mj-ea"/>
                <a:ea typeface="+mj-ea"/>
                <a:cs typeface="+mj-ea"/>
                <a:sym typeface="+mn-ea"/>
              </a:rPr>
              <a:t>应用</a:t>
            </a:r>
            <a:r>
              <a:rPr sz="1300" dirty="0">
                <a:solidFill>
                  <a:schemeClr val="bg1"/>
                </a:solidFill>
                <a:latin typeface="+mj-ea"/>
                <a:ea typeface="+mj-ea"/>
                <a:cs typeface="+mj-ea"/>
                <a:sym typeface="+mn-ea"/>
              </a:rPr>
              <a:t>专网等网络，通过虚拟叠加网络技术和SD-WAN智能网络调度平台、云边端接入设备与专网客户端等、NFV等云原生网络技术手段，组建一张企业自主可控的智能弹性可扩展的应用网络。按需实现本项目各系统应用场景下的应用端、访问端、设备端、接入端、异地互联的融合协同需求，配置定向数据访问流控，为生产大数据采集赋能，以低成本、自组网实现网络效率最大化。</a:t>
            </a:r>
            <a:endParaRPr sz="1300" dirty="0">
              <a:solidFill>
                <a:schemeClr val="bg1"/>
              </a:solidFill>
              <a:latin typeface="+mj-ea"/>
              <a:ea typeface="+mj-ea"/>
              <a:cs typeface="+mj-ea"/>
              <a:sym typeface="+mn-ea"/>
            </a:endParaRPr>
          </a:p>
        </p:txBody>
      </p:sp>
      <p:pic>
        <p:nvPicPr>
          <p:cNvPr id="8" name="图片 7"/>
          <p:cNvPicPr>
            <a:picLocks noChangeAspect="1"/>
          </p:cNvPicPr>
          <p:nvPr/>
        </p:nvPicPr>
        <p:blipFill>
          <a:blip r:embed="rId6"/>
          <a:stretch>
            <a:fillRect/>
          </a:stretch>
        </p:blipFill>
        <p:spPr>
          <a:xfrm>
            <a:off x="263525" y="1267460"/>
            <a:ext cx="8492490" cy="5237480"/>
          </a:xfrm>
          <a:prstGeom prst="rect">
            <a:avLst/>
          </a:prstGeom>
        </p:spPr>
      </p:pic>
      <p:sp>
        <p:nvSpPr>
          <p:cNvPr id="22" name="矩形 259"/>
          <p:cNvSpPr>
            <a:spLocks noChangeArrowheads="1"/>
          </p:cNvSpPr>
          <p:nvPr/>
        </p:nvSpPr>
        <p:spPr bwMode="auto">
          <a:xfrm>
            <a:off x="401320" y="811847"/>
            <a:ext cx="878395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推荐产品：【冷轧厂】</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EDGE-N1</a:t>
            </a:r>
            <a:r>
              <a:rPr lang="zh-CN" altLang="en-US" sz="1600" dirty="0">
                <a:ln w="15875"/>
                <a:solidFill>
                  <a:srgbClr val="0070C0"/>
                </a:solidFill>
                <a:effectLst/>
                <a:latin typeface="Arial" panose="020B0604020202020204" pitchFamily="34" charset="0"/>
                <a:cs typeface="Arial" panose="020B0604020202020204" pitchFamily="34" charset="0"/>
                <a:sym typeface="+mn-ea"/>
              </a:rPr>
              <a:t>；【柳州总部】</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EDGE-N1</a:t>
            </a:r>
            <a:r>
              <a:rPr lang="zh-CN" altLang="en-US" sz="1600" dirty="0">
                <a:ln w="15875"/>
                <a:solidFill>
                  <a:srgbClr val="0070C0"/>
                </a:solidFill>
                <a:effectLst/>
                <a:latin typeface="Arial" panose="020B0604020202020204" pitchFamily="34" charset="0"/>
                <a:cs typeface="Arial" panose="020B0604020202020204" pitchFamily="34" charset="0"/>
                <a:sym typeface="+mn-ea"/>
              </a:rPr>
              <a:t>；【智数所】</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EDGE-N1</a:t>
            </a:r>
            <a:r>
              <a:rPr lang="zh-CN" altLang="en-US" sz="1600" dirty="0">
                <a:ln w="15875"/>
                <a:solidFill>
                  <a:srgbClr val="0070C0"/>
                </a:solidFill>
                <a:effectLst/>
                <a:latin typeface="Arial" panose="020B0604020202020204" pitchFamily="34" charset="0"/>
                <a:cs typeface="Arial" panose="020B0604020202020204" pitchFamily="34" charset="0"/>
                <a:sym typeface="+mn-ea"/>
              </a:rPr>
              <a:t>与</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EDGE-Ex</a:t>
            </a:r>
            <a:r>
              <a:rPr lang="zh-CN" altLang="en-US" sz="1600" dirty="0">
                <a:ln w="15875"/>
                <a:solidFill>
                  <a:srgbClr val="0070C0"/>
                </a:solidFill>
                <a:effectLst/>
                <a:latin typeface="Arial" panose="020B0604020202020204" pitchFamily="34" charset="0"/>
                <a:cs typeface="Arial" panose="020B0604020202020204" pitchFamily="34" charset="0"/>
                <a:sym typeface="+mn-ea"/>
              </a:rPr>
              <a:t>。</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strips(downLeft)">
                                      <p:cBhvr>
                                        <p:cTn id="7" dur="500"/>
                                        <p:tgtEl>
                                          <p:spTgt spid="19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6" grpId="0" bldLvl="0" animBg="1"/>
      <p:bldP spid="6" grpId="1" animBg="1"/>
      <p:bldP spid="22" grpId="0" bldLvl="0"/>
      <p:bldP spid="22" grpId="1"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解决方案</a:t>
              </a:r>
              <a:r>
                <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-6</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2343785"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2152650" cy="306705"/>
          </a:xfrm>
          <a:prstGeom prst="rect">
            <a:avLst/>
          </a:prstGeom>
          <a:noFill/>
        </p:spPr>
        <p:txBody>
          <a:bodyPr wrap="none" rtlCol="0">
            <a:spAutoFit/>
          </a:bodyPr>
          <a:lstStyle/>
          <a:p>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伊思达智慧工厂解决方案</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pic>
        <p:nvPicPr>
          <p:cNvPr id="3" name="图片 2" descr="图片12"/>
          <p:cNvPicPr>
            <a:picLocks noChangeAspect="1"/>
          </p:cNvPicPr>
          <p:nvPr/>
        </p:nvPicPr>
        <p:blipFill>
          <a:blip r:embed="rId4"/>
          <a:stretch>
            <a:fillRect/>
          </a:stretch>
        </p:blipFill>
        <p:spPr>
          <a:xfrm>
            <a:off x="263525" y="1228090"/>
            <a:ext cx="9475470" cy="4939665"/>
          </a:xfrm>
          <a:prstGeom prst="rect">
            <a:avLst/>
          </a:prstGeom>
        </p:spPr>
      </p:pic>
      <p:sp>
        <p:nvSpPr>
          <p:cNvPr id="4" name="矩形 3"/>
          <p:cNvSpPr/>
          <p:nvPr>
            <p:custDataLst>
              <p:tags r:id="rId5"/>
            </p:custDataLst>
          </p:nvPr>
        </p:nvSpPr>
        <p:spPr>
          <a:xfrm>
            <a:off x="9824720" y="1228090"/>
            <a:ext cx="2202180" cy="2673985"/>
          </a:xfrm>
          <a:prstGeom prst="rect">
            <a:avLst/>
          </a:prstGeom>
          <a:solidFill>
            <a:schemeClr val="tx2">
              <a:lumMod val="60000"/>
              <a:lumOff val="40000"/>
            </a:schemeClr>
          </a:solidFill>
          <a:ln w="28575" cmpd="dbl">
            <a:solidFill>
              <a:schemeClr val="accent1">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8" name="矩形 259"/>
          <p:cNvSpPr>
            <a:spLocks noChangeArrowheads="1"/>
          </p:cNvSpPr>
          <p:nvPr>
            <p:custDataLst>
              <p:tags r:id="rId6"/>
            </p:custDataLst>
          </p:nvPr>
        </p:nvSpPr>
        <p:spPr bwMode="auto">
          <a:xfrm>
            <a:off x="10015220" y="1336675"/>
            <a:ext cx="1936115" cy="2421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sz="1300" dirty="0">
                <a:solidFill>
                  <a:schemeClr val="bg1"/>
                </a:solidFill>
                <a:latin typeface="+mj-ea"/>
                <a:ea typeface="+mj-ea"/>
                <a:cs typeface="+mj-ea"/>
                <a:sym typeface="+mn-ea"/>
              </a:rPr>
              <a:t>两个基地之间通过两端的LAN融合边缘网关，以专网的方式建立链接隧道，将两个基地所有的PLC生产数据采集汇总至武进基地的云魔方内，并以数据可视化的形式实现工厂生产数据的智慧管控。</a:t>
            </a:r>
            <a:endParaRPr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424815" y="824389"/>
            <a:ext cx="10667394" cy="246221"/>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推荐产品：【天宁厂】</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EDGE-N1</a:t>
            </a:r>
            <a:r>
              <a:rPr lang="zh-CN" altLang="en-US" sz="1600" dirty="0">
                <a:ln w="15875"/>
                <a:solidFill>
                  <a:srgbClr val="0070C0"/>
                </a:solidFill>
                <a:effectLst/>
                <a:latin typeface="Arial" panose="020B0604020202020204" pitchFamily="34" charset="0"/>
                <a:cs typeface="Arial" panose="020B0604020202020204" pitchFamily="34" charset="0"/>
                <a:sym typeface="+mn-ea"/>
              </a:rPr>
              <a:t>以及</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EDGE-R5</a:t>
            </a:r>
            <a:r>
              <a:rPr lang="zh-CN" altLang="en-US" sz="1600" dirty="0">
                <a:ln w="15875"/>
                <a:solidFill>
                  <a:srgbClr val="0070C0"/>
                </a:solidFill>
                <a:effectLst/>
                <a:latin typeface="Arial" panose="020B0604020202020204" pitchFamily="34" charset="0"/>
                <a:cs typeface="Arial" panose="020B0604020202020204" pitchFamily="34" charset="0"/>
                <a:sym typeface="+mn-ea"/>
              </a:rPr>
              <a:t>；【武进厂】</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EDGE-N1</a:t>
            </a:r>
            <a:r>
              <a:rPr lang="zh-CN" altLang="en-US" sz="1600" dirty="0">
                <a:ln w="15875"/>
                <a:solidFill>
                  <a:srgbClr val="0070C0"/>
                </a:solidFill>
                <a:effectLst/>
                <a:latin typeface="Arial" panose="020B0604020202020204" pitchFamily="34" charset="0"/>
                <a:cs typeface="Arial" panose="020B0604020202020204" pitchFamily="34" charset="0"/>
                <a:sym typeface="+mn-ea"/>
              </a:rPr>
              <a:t>。</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22" grpId="0" bldLvl="0"/>
      <p:bldP spid="22" grpId="1" bldLvl="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解决方案</a:t>
              </a:r>
              <a:r>
                <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-7</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233243"/>
            <a:ext cx="3360318" cy="307777"/>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3209533" cy="307777"/>
          </a:xfrm>
          <a:prstGeom prst="rect">
            <a:avLst/>
          </a:prstGeom>
          <a:noFill/>
        </p:spPr>
        <p:txBody>
          <a:bodyPr wrap="none" rtlCol="0">
            <a:spAutoFit/>
          </a:bodyPr>
          <a:lstStyle/>
          <a:p>
            <a:r>
              <a:rPr lang="en-US" altLang="zh-CN" sz="1400" b="1" dirty="0">
                <a:solidFill>
                  <a:srgbClr val="A05204"/>
                </a:solidFill>
                <a:latin typeface="PingFang SC" panose="020B0400000000000000" pitchFamily="34" charset="-122"/>
                <a:ea typeface="PingFang SC" panose="020B0400000000000000" pitchFamily="34" charset="-122"/>
                <a:sym typeface="PingFang SC Medium"/>
              </a:rPr>
              <a:t>AI</a:t>
            </a:r>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协同</a:t>
            </a:r>
            <a:r>
              <a:rPr lang="en-US" altLang="zh-CN" sz="1400" b="1" dirty="0">
                <a:solidFill>
                  <a:srgbClr val="A05204"/>
                </a:solidFill>
                <a:latin typeface="PingFang SC" panose="020B0400000000000000" pitchFamily="34" charset="-122"/>
                <a:ea typeface="PingFang SC" panose="020B0400000000000000" pitchFamily="34" charset="-122"/>
                <a:sym typeface="PingFang SC Medium"/>
              </a:rPr>
              <a:t>+</a:t>
            </a:r>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达芬奇密码平台专网解决方案</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pic>
        <p:nvPicPr>
          <p:cNvPr id="3" name="图片 2"/>
          <p:cNvPicPr>
            <a:picLocks noChangeAspect="1"/>
          </p:cNvPicPr>
          <p:nvPr/>
        </p:nvPicPr>
        <p:blipFill>
          <a:blip r:embed="rId4"/>
          <a:stretch>
            <a:fillRect/>
          </a:stretch>
        </p:blipFill>
        <p:spPr>
          <a:xfrm>
            <a:off x="3224530" y="1099185"/>
            <a:ext cx="8691245" cy="5528310"/>
          </a:xfrm>
          <a:prstGeom prst="rect">
            <a:avLst/>
          </a:prstGeom>
        </p:spPr>
      </p:pic>
      <p:sp>
        <p:nvSpPr>
          <p:cNvPr id="193" name="矩形 192"/>
          <p:cNvSpPr/>
          <p:nvPr>
            <p:custDataLst>
              <p:tags r:id="rId5"/>
            </p:custDataLst>
          </p:nvPr>
        </p:nvSpPr>
        <p:spPr>
          <a:xfrm>
            <a:off x="424815" y="1464310"/>
            <a:ext cx="2596515" cy="3580765"/>
          </a:xfrm>
          <a:prstGeom prst="rect">
            <a:avLst/>
          </a:prstGeom>
          <a:solidFill>
            <a:schemeClr val="tx2">
              <a:lumMod val="60000"/>
              <a:lumOff val="40000"/>
            </a:schemeClr>
          </a:solidFill>
          <a:ln w="28575" cmpd="dbl">
            <a:solidFill>
              <a:schemeClr val="accent1">
                <a:lumMod val="75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6" name="矩形 259"/>
          <p:cNvSpPr>
            <a:spLocks noChangeArrowheads="1"/>
          </p:cNvSpPr>
          <p:nvPr>
            <p:custDataLst>
              <p:tags r:id="rId6"/>
            </p:custDataLst>
          </p:nvPr>
        </p:nvSpPr>
        <p:spPr bwMode="auto">
          <a:xfrm>
            <a:off x="562610" y="1633220"/>
            <a:ext cx="2268220" cy="3085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lang="zh-CN" sz="1300" dirty="0">
                <a:solidFill>
                  <a:schemeClr val="bg1"/>
                </a:solidFill>
                <a:latin typeface="+mj-ea"/>
                <a:ea typeface="+mj-ea"/>
                <a:cs typeface="+mj-ea"/>
                <a:sym typeface="+mn-ea"/>
              </a:rPr>
              <a:t>鉴于</a:t>
            </a:r>
            <a:r>
              <a:rPr lang="zh-CN" altLang="en-US" sz="1300" dirty="0">
                <a:solidFill>
                  <a:schemeClr val="bg1"/>
                </a:solidFill>
                <a:latin typeface="+mj-ea"/>
                <a:ea typeface="+mj-ea"/>
                <a:cs typeface="+mj-ea"/>
                <a:sym typeface="+mn-ea"/>
              </a:rPr>
              <a:t>目前各种</a:t>
            </a:r>
            <a:r>
              <a:rPr lang="en-US" altLang="zh-CN" sz="1300" dirty="0">
                <a:solidFill>
                  <a:schemeClr val="bg1"/>
                </a:solidFill>
                <a:latin typeface="+mj-ea"/>
                <a:ea typeface="+mj-ea"/>
                <a:cs typeface="+mj-ea"/>
                <a:sym typeface="+mn-ea"/>
              </a:rPr>
              <a:t>AI</a:t>
            </a:r>
            <a:r>
              <a:rPr lang="zh-CN" altLang="en-US" sz="1300" dirty="0">
                <a:solidFill>
                  <a:schemeClr val="bg1"/>
                </a:solidFill>
                <a:latin typeface="+mj-ea"/>
                <a:ea typeface="+mj-ea"/>
                <a:cs typeface="+mj-ea"/>
                <a:sym typeface="+mn-ea"/>
              </a:rPr>
              <a:t>系统的专用化与多样性，以及国外</a:t>
            </a:r>
            <a:r>
              <a:rPr lang="en-US" altLang="zh-CN" sz="1300" dirty="0">
                <a:solidFill>
                  <a:schemeClr val="bg1"/>
                </a:solidFill>
                <a:latin typeface="+mj-ea"/>
                <a:ea typeface="+mj-ea"/>
                <a:cs typeface="+mj-ea"/>
                <a:sym typeface="+mn-ea"/>
              </a:rPr>
              <a:t>AI</a:t>
            </a:r>
            <a:r>
              <a:rPr lang="zh-CN" altLang="en-US" sz="1300" dirty="0">
                <a:solidFill>
                  <a:schemeClr val="bg1"/>
                </a:solidFill>
                <a:latin typeface="+mj-ea"/>
                <a:ea typeface="+mj-ea"/>
                <a:cs typeface="+mj-ea"/>
                <a:sym typeface="+mn-ea"/>
              </a:rPr>
              <a:t>系统对中国地区实行受限访问的趋势。达芬奇密码（</a:t>
            </a:r>
            <a:r>
              <a:rPr lang="en-US" altLang="zh-CN" sz="1300" dirty="0">
                <a:solidFill>
                  <a:schemeClr val="bg1"/>
                </a:solidFill>
                <a:latin typeface="+mj-ea"/>
                <a:ea typeface="+mj-ea"/>
                <a:cs typeface="+mj-ea"/>
                <a:sym typeface="+mn-ea"/>
              </a:rPr>
              <a:t>DVC</a:t>
            </a:r>
            <a:r>
              <a:rPr lang="zh-CN" altLang="en-US" sz="1300" dirty="0">
                <a:solidFill>
                  <a:schemeClr val="bg1"/>
                </a:solidFill>
                <a:latin typeface="+mj-ea"/>
                <a:ea typeface="+mj-ea"/>
                <a:cs typeface="+mj-ea"/>
                <a:sym typeface="+mn-ea"/>
              </a:rPr>
              <a:t>）</a:t>
            </a:r>
            <a:r>
              <a:rPr sz="1300" dirty="0">
                <a:solidFill>
                  <a:schemeClr val="bg1"/>
                </a:solidFill>
                <a:latin typeface="+mj-ea"/>
                <a:ea typeface="+mj-ea"/>
                <a:cs typeface="+mj-ea"/>
                <a:sym typeface="+mn-ea"/>
              </a:rPr>
              <a:t>基于云网络加速</a:t>
            </a:r>
            <a:r>
              <a:rPr lang="zh-CN" sz="1300" dirty="0">
                <a:solidFill>
                  <a:schemeClr val="bg1"/>
                </a:solidFill>
                <a:latin typeface="+mj-ea"/>
                <a:ea typeface="+mj-ea"/>
                <a:cs typeface="+mj-ea"/>
                <a:sym typeface="+mn-ea"/>
              </a:rPr>
              <a:t>、</a:t>
            </a:r>
            <a:r>
              <a:rPr lang="en-US" altLang="zh-CN" sz="1300" dirty="0">
                <a:solidFill>
                  <a:schemeClr val="bg1"/>
                </a:solidFill>
                <a:latin typeface="+mj-ea"/>
                <a:ea typeface="+mj-ea"/>
                <a:cs typeface="+mj-ea"/>
                <a:sym typeface="+mn-ea"/>
              </a:rPr>
              <a:t>IP</a:t>
            </a:r>
            <a:r>
              <a:rPr sz="1300" dirty="0">
                <a:solidFill>
                  <a:schemeClr val="bg1"/>
                </a:solidFill>
                <a:latin typeface="+mj-ea"/>
                <a:ea typeface="+mj-ea"/>
                <a:cs typeface="+mj-ea"/>
                <a:sym typeface="+mn-ea"/>
              </a:rPr>
              <a:t>地址隐藏</a:t>
            </a:r>
            <a:r>
              <a:rPr lang="zh-CN" sz="1300" dirty="0">
                <a:solidFill>
                  <a:schemeClr val="bg1"/>
                </a:solidFill>
                <a:latin typeface="+mj-ea"/>
                <a:ea typeface="+mj-ea"/>
                <a:cs typeface="+mj-ea"/>
                <a:sym typeface="+mn-ea"/>
              </a:rPr>
              <a:t>及应用融合技术，</a:t>
            </a:r>
            <a:r>
              <a:rPr lang="zh-CN" altLang="en-US" sz="1300" dirty="0">
                <a:solidFill>
                  <a:schemeClr val="bg1"/>
                </a:solidFill>
                <a:latin typeface="+mj-ea"/>
                <a:ea typeface="+mj-ea"/>
                <a:cs typeface="+mj-ea"/>
                <a:sym typeface="+mn-ea"/>
              </a:rPr>
              <a:t>去除限制</a:t>
            </a:r>
            <a:r>
              <a:rPr sz="1300" dirty="0">
                <a:solidFill>
                  <a:schemeClr val="bg1"/>
                </a:solidFill>
                <a:latin typeface="+mj-ea"/>
                <a:ea typeface="+mj-ea"/>
                <a:cs typeface="+mj-ea"/>
                <a:sym typeface="+mn-ea"/>
              </a:rPr>
              <a:t>免帐户直通车以</a:t>
            </a:r>
            <a:r>
              <a:rPr lang="zh-CN" sz="1300" dirty="0">
                <a:solidFill>
                  <a:schemeClr val="bg1"/>
                </a:solidFill>
                <a:latin typeface="+mj-ea"/>
                <a:ea typeface="+mj-ea"/>
                <a:cs typeface="+mj-ea"/>
                <a:sym typeface="+mn-ea"/>
              </a:rPr>
              <a:t>，</a:t>
            </a:r>
            <a:r>
              <a:rPr sz="1300" dirty="0">
                <a:solidFill>
                  <a:schemeClr val="bg1"/>
                </a:solidFill>
                <a:latin typeface="+mj-ea"/>
                <a:ea typeface="+mj-ea"/>
                <a:cs typeface="+mj-ea"/>
                <a:sym typeface="+mn-ea"/>
              </a:rPr>
              <a:t>对特定LLM大模型实现隐私网络访问</a:t>
            </a:r>
            <a:r>
              <a:rPr lang="zh-CN" sz="1300" dirty="0">
                <a:solidFill>
                  <a:schemeClr val="bg1"/>
                </a:solidFill>
                <a:latin typeface="+mj-ea"/>
                <a:ea typeface="+mj-ea"/>
                <a:cs typeface="+mj-ea"/>
                <a:sym typeface="+mn-ea"/>
              </a:rPr>
              <a:t>，通过统一</a:t>
            </a:r>
            <a:r>
              <a:rPr lang="en-US" altLang="zh-CN" sz="1300" dirty="0">
                <a:solidFill>
                  <a:schemeClr val="bg1"/>
                </a:solidFill>
                <a:latin typeface="+mj-ea"/>
                <a:ea typeface="+mj-ea"/>
                <a:cs typeface="+mj-ea"/>
                <a:sym typeface="+mn-ea"/>
              </a:rPr>
              <a:t>API</a:t>
            </a:r>
            <a:r>
              <a:rPr lang="zh-CN" sz="1300" dirty="0">
                <a:solidFill>
                  <a:schemeClr val="bg1"/>
                </a:solidFill>
                <a:latin typeface="+mj-ea"/>
                <a:ea typeface="+mj-ea"/>
                <a:cs typeface="+mj-ea"/>
                <a:sym typeface="+mn-ea"/>
              </a:rPr>
              <a:t>接口实现</a:t>
            </a:r>
            <a:r>
              <a:rPr lang="zh-CN" altLang="en-US" sz="1300" dirty="0">
                <a:solidFill>
                  <a:schemeClr val="bg1"/>
                </a:solidFill>
                <a:latin typeface="+mj-ea"/>
                <a:ea typeface="+mj-ea"/>
                <a:cs typeface="+mj-ea"/>
                <a:sym typeface="+mn-ea"/>
              </a:rPr>
              <a:t>多</a:t>
            </a:r>
            <a:r>
              <a:rPr lang="en-US" altLang="zh-CN" sz="1300" dirty="0">
                <a:solidFill>
                  <a:schemeClr val="bg1"/>
                </a:solidFill>
                <a:latin typeface="+mj-ea"/>
                <a:ea typeface="+mj-ea"/>
                <a:cs typeface="+mj-ea"/>
                <a:sym typeface="+mn-ea"/>
              </a:rPr>
              <a:t>AI</a:t>
            </a:r>
            <a:r>
              <a:rPr lang="zh-CN" altLang="en-US" sz="1300" dirty="0">
                <a:solidFill>
                  <a:schemeClr val="bg1"/>
                </a:solidFill>
                <a:latin typeface="+mj-ea"/>
                <a:ea typeface="+mj-ea"/>
                <a:cs typeface="+mj-ea"/>
                <a:sym typeface="+mn-ea"/>
              </a:rPr>
              <a:t>系统调用。</a:t>
            </a:r>
            <a:r>
              <a:rPr sz="1300" dirty="0">
                <a:solidFill>
                  <a:schemeClr val="bg1"/>
                </a:solidFill>
                <a:latin typeface="+mj-ea"/>
                <a:ea typeface="+mj-ea"/>
                <a:cs typeface="+mj-ea"/>
                <a:sym typeface="+mn-ea"/>
              </a:rPr>
              <a:t>实现</a:t>
            </a:r>
            <a:r>
              <a:rPr lang="zh-CN" sz="1300" dirty="0">
                <a:solidFill>
                  <a:schemeClr val="bg1"/>
                </a:solidFill>
                <a:latin typeface="+mj-ea"/>
                <a:ea typeface="+mj-ea"/>
                <a:cs typeface="+mj-ea"/>
                <a:sym typeface="+mn-ea"/>
              </a:rPr>
              <a:t>各种</a:t>
            </a:r>
            <a:r>
              <a:rPr lang="en-US" altLang="zh-CN" sz="1300" dirty="0">
                <a:solidFill>
                  <a:schemeClr val="bg1"/>
                </a:solidFill>
                <a:latin typeface="+mj-ea"/>
                <a:ea typeface="+mj-ea"/>
                <a:cs typeface="+mj-ea"/>
                <a:sym typeface="+mn-ea"/>
              </a:rPr>
              <a:t>AI</a:t>
            </a:r>
            <a:r>
              <a:rPr lang="zh-CN" altLang="en-US" sz="1300" dirty="0">
                <a:solidFill>
                  <a:schemeClr val="bg1"/>
                </a:solidFill>
                <a:latin typeface="+mj-ea"/>
                <a:ea typeface="+mj-ea"/>
                <a:cs typeface="+mj-ea"/>
                <a:sym typeface="+mn-ea"/>
              </a:rPr>
              <a:t>应用的融合访问。</a:t>
            </a:r>
            <a:endParaRPr lang="en-US" altLang="zh-CN"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424816" y="791211"/>
            <a:ext cx="9947692" cy="246221"/>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推荐产品：达芬奇密码；云网盾（</a:t>
            </a:r>
            <a:r>
              <a:rPr lang="en-US" altLang="zh-CN" sz="1600" dirty="0">
                <a:ln w="15875"/>
                <a:solidFill>
                  <a:srgbClr val="0070C0"/>
                </a:solidFill>
                <a:effectLst/>
                <a:latin typeface="Arial" panose="020B0604020202020204" pitchFamily="34" charset="0"/>
                <a:cs typeface="Arial" panose="020B0604020202020204" pitchFamily="34" charset="0"/>
                <a:sym typeface="+mn-ea"/>
              </a:rPr>
              <a:t>VCPE</a:t>
            </a:r>
            <a:r>
              <a:rPr lang="zh-CN" altLang="en-US" sz="1600" dirty="0">
                <a:ln w="15875"/>
                <a:solidFill>
                  <a:srgbClr val="0070C0"/>
                </a:solidFill>
                <a:effectLst/>
                <a:latin typeface="Arial" panose="020B0604020202020204" pitchFamily="34" charset="0"/>
                <a:cs typeface="Arial" panose="020B0604020202020204" pitchFamily="34" charset="0"/>
                <a:sym typeface="+mn-ea"/>
              </a:rPr>
              <a:t>）。</a:t>
            </a:r>
            <a:r>
              <a:rPr lang="en-US" altLang="zh-CN" sz="1600" dirty="0">
                <a:ln w="15875"/>
                <a:solidFill>
                  <a:srgbClr val="0070C0"/>
                </a:solidFill>
                <a:effectLst/>
                <a:latin typeface="Arial" panose="020B0604020202020204" pitchFamily="34" charset="0"/>
                <a:cs typeface="Arial" panose="020B0604020202020204" pitchFamily="34" charset="0"/>
                <a:sym typeface="+mn-ea"/>
              </a:rPr>
              <a:t> </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strips(downLeft)">
                                      <p:cBhvr>
                                        <p:cTn id="10" dur="500"/>
                                        <p:tgtEl>
                                          <p:spTgt spid="19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6" grpId="0" bldLvl="0" animBg="1"/>
      <p:bldP spid="6" grpId="1" animBg="1"/>
      <p:bldP spid="22" grpId="0" bldLvl="0"/>
      <p:bldP spid="22" grpId="1" bldLvl="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服务优势</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grpSp>
        <p:nvGrpSpPr>
          <p:cNvPr id="3" name="组合 2"/>
          <p:cNvGrpSpPr/>
          <p:nvPr/>
        </p:nvGrpSpPr>
        <p:grpSpPr>
          <a:xfrm>
            <a:off x="2080086" y="125730"/>
            <a:ext cx="7432869" cy="6527165"/>
            <a:chOff x="2080086" y="125730"/>
            <a:chExt cx="7432869" cy="6527165"/>
          </a:xfrm>
        </p:grpSpPr>
        <p:pic>
          <p:nvPicPr>
            <p:cNvPr id="34" name="图片 33" descr="花瓣"/>
            <p:cNvPicPr>
              <a:picLocks noChangeAspect="1"/>
            </p:cNvPicPr>
            <p:nvPr/>
          </p:nvPicPr>
          <p:blipFill>
            <a:blip r:embed="rId3">
              <a:alphaModFix amt="95000"/>
            </a:blip>
            <a:stretch>
              <a:fillRect/>
            </a:stretch>
          </p:blipFill>
          <p:spPr>
            <a:xfrm>
              <a:off x="2080086" y="125730"/>
              <a:ext cx="7432869" cy="6527165"/>
            </a:xfrm>
            <a:prstGeom prst="rect">
              <a:avLst/>
            </a:prstGeom>
            <a:effectLst>
              <a:outerShdw blurRad="63500" sx="102000" sy="102000" algn="ctr" rotWithShape="0">
                <a:schemeClr val="accent4">
                  <a:lumMod val="60000"/>
                  <a:lumOff val="40000"/>
                  <a:alpha val="40000"/>
                </a:schemeClr>
              </a:outerShdw>
              <a:softEdge rad="38100"/>
            </a:effectLst>
          </p:spPr>
        </p:pic>
        <p:sp>
          <p:nvSpPr>
            <p:cNvPr id="26" name="矩形 25"/>
            <p:cNvSpPr/>
            <p:nvPr/>
          </p:nvSpPr>
          <p:spPr>
            <a:xfrm>
              <a:off x="5225232" y="2095330"/>
              <a:ext cx="1097280" cy="368300"/>
            </a:xfrm>
            <a:prstGeom prst="rect">
              <a:avLst/>
            </a:prstGeom>
            <a:noFill/>
          </p:spPr>
          <p:txBody>
            <a:bodyPr wrap="none" rtlCol="0">
              <a:spAutoFit/>
            </a:bodyPr>
            <a:lstStyle/>
            <a:p>
              <a:r>
                <a:rPr lang="zh-CN" altLang="en-US" b="1" dirty="0">
                  <a:solidFill>
                    <a:schemeClr val="bg1"/>
                  </a:solidFill>
                  <a:latin typeface="+mj-ea"/>
                  <a:ea typeface="+mj-ea"/>
                  <a:sym typeface="PingFang SC Medium"/>
                </a:rPr>
                <a:t>交付能力</a:t>
              </a:r>
              <a:endParaRPr lang="zh-CN" altLang="en-US" b="1" dirty="0">
                <a:solidFill>
                  <a:schemeClr val="bg1"/>
                </a:solidFill>
                <a:latin typeface="+mj-ea"/>
                <a:ea typeface="+mj-ea"/>
                <a:sym typeface="PingFang SC Medium"/>
              </a:endParaRPr>
            </a:p>
          </p:txBody>
        </p:sp>
        <p:sp>
          <p:nvSpPr>
            <p:cNvPr id="27" name="矩形 26"/>
            <p:cNvSpPr/>
            <p:nvPr/>
          </p:nvSpPr>
          <p:spPr>
            <a:xfrm>
              <a:off x="5095667" y="3542510"/>
              <a:ext cx="1467068" cy="400110"/>
            </a:xfrm>
            <a:prstGeom prst="rect">
              <a:avLst/>
            </a:prstGeom>
            <a:noFill/>
          </p:spPr>
          <p:txBody>
            <a:bodyPr wrap="none" rtlCol="0">
              <a:spAutoFit/>
            </a:bodyPr>
            <a:lstStyle/>
            <a:p>
              <a:r>
                <a:rPr lang="zh-CN" altLang="en-US" sz="2000" b="1" dirty="0">
                  <a:solidFill>
                    <a:schemeClr val="bg1"/>
                  </a:solidFill>
                  <a:latin typeface="+mj-ea"/>
                  <a:ea typeface="+mj-ea"/>
                  <a:sym typeface="PingFang SC Medium"/>
                </a:rPr>
                <a:t>万联的优势</a:t>
              </a:r>
              <a:endParaRPr lang="zh-CN" altLang="en-US" sz="2000" b="1" dirty="0">
                <a:solidFill>
                  <a:schemeClr val="bg1"/>
                </a:solidFill>
                <a:latin typeface="+mj-ea"/>
                <a:ea typeface="+mj-ea"/>
                <a:sym typeface="PingFang SC Medium"/>
              </a:endParaRPr>
            </a:p>
          </p:txBody>
        </p:sp>
        <p:sp>
          <p:nvSpPr>
            <p:cNvPr id="29" name="矩形 28"/>
            <p:cNvSpPr/>
            <p:nvPr/>
          </p:nvSpPr>
          <p:spPr>
            <a:xfrm rot="4380000">
              <a:off x="6871632" y="3122745"/>
              <a:ext cx="1102360" cy="368300"/>
            </a:xfrm>
            <a:prstGeom prst="rect">
              <a:avLst/>
            </a:prstGeom>
            <a:noFill/>
          </p:spPr>
          <p:txBody>
            <a:bodyPr wrap="none" rtlCol="0">
              <a:spAutoFit/>
            </a:bodyPr>
            <a:lstStyle/>
            <a:p>
              <a:r>
                <a:rPr lang="zh-CN" altLang="en-US" b="1" dirty="0">
                  <a:solidFill>
                    <a:schemeClr val="bg1"/>
                  </a:solidFill>
                  <a:latin typeface="+mj-ea"/>
                  <a:ea typeface="+mj-ea"/>
                  <a:sym typeface="PingFang SC Medium"/>
                </a:rPr>
                <a:t>作业指导</a:t>
              </a:r>
              <a:endParaRPr lang="zh-CN" altLang="en-US" b="1" dirty="0">
                <a:solidFill>
                  <a:schemeClr val="bg1"/>
                </a:solidFill>
                <a:latin typeface="+mj-ea"/>
                <a:ea typeface="+mj-ea"/>
                <a:sym typeface="PingFang SC Medium"/>
              </a:endParaRPr>
            </a:p>
          </p:txBody>
        </p:sp>
        <p:sp>
          <p:nvSpPr>
            <p:cNvPr id="30" name="矩形 29"/>
            <p:cNvSpPr/>
            <p:nvPr/>
          </p:nvSpPr>
          <p:spPr>
            <a:xfrm rot="19380000">
              <a:off x="6229761" y="4782650"/>
              <a:ext cx="1102360" cy="368300"/>
            </a:xfrm>
            <a:prstGeom prst="rect">
              <a:avLst/>
            </a:prstGeom>
            <a:noFill/>
          </p:spPr>
          <p:txBody>
            <a:bodyPr wrap="none" rtlCol="0">
              <a:spAutoFit/>
            </a:bodyPr>
            <a:lstStyle/>
            <a:p>
              <a:r>
                <a:rPr lang="zh-CN" altLang="en-US" b="1" dirty="0">
                  <a:solidFill>
                    <a:schemeClr val="bg1"/>
                  </a:solidFill>
                  <a:latin typeface="+mj-ea"/>
                  <a:ea typeface="+mj-ea"/>
                  <a:sym typeface="PingFang SC Medium"/>
                </a:rPr>
                <a:t>方案支持</a:t>
              </a:r>
              <a:endParaRPr lang="zh-CN" altLang="en-US" b="1" dirty="0">
                <a:solidFill>
                  <a:schemeClr val="bg1"/>
                </a:solidFill>
                <a:latin typeface="+mj-ea"/>
                <a:ea typeface="+mj-ea"/>
                <a:sym typeface="PingFang SC Medium"/>
              </a:endParaRPr>
            </a:p>
          </p:txBody>
        </p:sp>
        <p:sp>
          <p:nvSpPr>
            <p:cNvPr id="35" name="矩形 34"/>
            <p:cNvSpPr/>
            <p:nvPr/>
          </p:nvSpPr>
          <p:spPr>
            <a:xfrm rot="17280000">
              <a:off x="3660071" y="3122745"/>
              <a:ext cx="1102360" cy="368300"/>
            </a:xfrm>
            <a:prstGeom prst="rect">
              <a:avLst/>
            </a:prstGeom>
            <a:noFill/>
          </p:spPr>
          <p:txBody>
            <a:bodyPr wrap="none" rtlCol="0">
              <a:spAutoFit/>
            </a:bodyPr>
            <a:lstStyle/>
            <a:p>
              <a:r>
                <a:rPr lang="zh-CN" altLang="en-US" b="1" dirty="0">
                  <a:solidFill>
                    <a:schemeClr val="bg1"/>
                  </a:solidFill>
                  <a:latin typeface="+mj-ea"/>
                  <a:ea typeface="+mj-ea"/>
                  <a:sym typeface="PingFang SC Medium"/>
                </a:rPr>
                <a:t>现场诊断</a:t>
              </a:r>
              <a:endParaRPr lang="zh-CN" altLang="en-US" b="1" dirty="0">
                <a:solidFill>
                  <a:schemeClr val="bg1"/>
                </a:solidFill>
                <a:latin typeface="+mj-ea"/>
                <a:ea typeface="+mj-ea"/>
                <a:sym typeface="PingFang SC Medium"/>
              </a:endParaRPr>
            </a:p>
          </p:txBody>
        </p:sp>
        <p:sp>
          <p:nvSpPr>
            <p:cNvPr id="36" name="矩形 35"/>
            <p:cNvSpPr/>
            <p:nvPr/>
          </p:nvSpPr>
          <p:spPr>
            <a:xfrm rot="2280000">
              <a:off x="4131819" y="4762880"/>
              <a:ext cx="1332230" cy="645160"/>
            </a:xfrm>
            <a:prstGeom prst="rect">
              <a:avLst/>
            </a:prstGeom>
            <a:noFill/>
          </p:spPr>
          <p:txBody>
            <a:bodyPr wrap="none" rtlCol="0">
              <a:spAutoFit/>
            </a:bodyPr>
            <a:lstStyle/>
            <a:p>
              <a:r>
                <a:rPr lang="zh-CN" altLang="en-US" b="1" dirty="0">
                  <a:solidFill>
                    <a:schemeClr val="bg1"/>
                  </a:solidFill>
                  <a:latin typeface="+mj-ea"/>
                  <a:ea typeface="+mj-ea"/>
                  <a:sym typeface="PingFang SC Medium"/>
                </a:rPr>
                <a:t>可信云合规</a:t>
              </a:r>
              <a:endParaRPr lang="zh-CN" altLang="en-US" b="1" dirty="0">
                <a:solidFill>
                  <a:schemeClr val="bg1"/>
                </a:solidFill>
                <a:latin typeface="+mj-ea"/>
                <a:ea typeface="+mj-ea"/>
                <a:sym typeface="PingFang SC Medium"/>
              </a:endParaRPr>
            </a:p>
            <a:p>
              <a:r>
                <a:rPr lang="zh-CN" altLang="en-US" b="1" dirty="0">
                  <a:solidFill>
                    <a:schemeClr val="bg1"/>
                  </a:solidFill>
                  <a:latin typeface="+mj-ea"/>
                  <a:ea typeface="+mj-ea"/>
                  <a:sym typeface="PingFang SC Medium"/>
                </a:rPr>
                <a:t>全流程支持</a:t>
              </a:r>
              <a:endParaRPr lang="zh-CN" altLang="en-US" b="1" dirty="0">
                <a:solidFill>
                  <a:schemeClr val="bg1"/>
                </a:solidFill>
                <a:latin typeface="+mj-ea"/>
                <a:ea typeface="+mj-ea"/>
                <a:sym typeface="PingFang SC Medium"/>
              </a:endParaRPr>
            </a:p>
          </p:txBody>
        </p:sp>
        <p:sp>
          <p:nvSpPr>
            <p:cNvPr id="38" name="矩形 259"/>
            <p:cNvSpPr>
              <a:spLocks noChangeArrowheads="1"/>
            </p:cNvSpPr>
            <p:nvPr>
              <p:custDataLst>
                <p:tags r:id="rId4"/>
              </p:custDataLst>
            </p:nvPr>
          </p:nvSpPr>
          <p:spPr bwMode="auto">
            <a:xfrm rot="20520000">
              <a:off x="7963585" y="2013585"/>
              <a:ext cx="906780" cy="1875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00000"/>
                </a:lnSpc>
                <a:buNone/>
              </a:pPr>
              <a:r>
                <a:rPr sz="1200" dirty="0" err="1">
                  <a:ln w="15875"/>
                  <a:solidFill>
                    <a:schemeClr val="accent4">
                      <a:lumMod val="50000"/>
                    </a:schemeClr>
                  </a:solidFill>
                  <a:effectLst/>
                  <a:latin typeface="+mj-ea"/>
                  <a:ea typeface="+mj-ea"/>
                  <a:cs typeface="+mj-ea"/>
                  <a:sym typeface="+mn-ea"/>
                </a:rPr>
                <a:t>提供多种形式的培训和支持，包括文档资料、远程指导</a:t>
              </a:r>
              <a:r>
                <a:rPr lang="zh-CN" altLang="en-US" sz="1200" dirty="0">
                  <a:ln w="15875"/>
                  <a:solidFill>
                    <a:schemeClr val="accent4">
                      <a:lumMod val="50000"/>
                    </a:schemeClr>
                  </a:solidFill>
                  <a:effectLst/>
                  <a:latin typeface="+mj-ea"/>
                  <a:ea typeface="+mj-ea"/>
                  <a:cs typeface="+mj-ea"/>
                  <a:sym typeface="+mn-ea"/>
                </a:rPr>
                <a:t>、交付验收</a:t>
              </a:r>
              <a:r>
                <a:rPr sz="1200" dirty="0" err="1">
                  <a:ln w="15875"/>
                  <a:solidFill>
                    <a:schemeClr val="accent4">
                      <a:lumMod val="50000"/>
                    </a:schemeClr>
                  </a:solidFill>
                  <a:effectLst/>
                  <a:latin typeface="+mj-ea"/>
                  <a:ea typeface="+mj-ea"/>
                  <a:cs typeface="+mj-ea"/>
                  <a:sym typeface="+mn-ea"/>
                </a:rPr>
                <a:t>等，以确保客户能够</a:t>
              </a:r>
              <a:r>
                <a:rPr lang="zh-CN" altLang="en-US" sz="1200" dirty="0">
                  <a:ln w="15875"/>
                  <a:solidFill>
                    <a:schemeClr val="accent4">
                      <a:lumMod val="50000"/>
                    </a:schemeClr>
                  </a:solidFill>
                  <a:effectLst/>
                  <a:latin typeface="+mj-ea"/>
                  <a:ea typeface="+mj-ea"/>
                  <a:cs typeface="+mj-ea"/>
                  <a:sym typeface="+mn-ea"/>
                </a:rPr>
                <a:t>快速</a:t>
              </a:r>
              <a:r>
                <a:rPr sz="1200" dirty="0" err="1">
                  <a:ln w="15875"/>
                  <a:solidFill>
                    <a:schemeClr val="accent4">
                      <a:lumMod val="50000"/>
                    </a:schemeClr>
                  </a:solidFill>
                  <a:effectLst/>
                  <a:latin typeface="+mj-ea"/>
                  <a:ea typeface="+mj-ea"/>
                  <a:cs typeface="+mj-ea"/>
                  <a:sym typeface="+mn-ea"/>
                </a:rPr>
                <a:t>上手</a:t>
              </a:r>
              <a:r>
                <a:rPr lang="zh-CN" altLang="en-US" sz="1200" dirty="0">
                  <a:ln w="15875"/>
                  <a:solidFill>
                    <a:schemeClr val="accent4">
                      <a:lumMod val="50000"/>
                    </a:schemeClr>
                  </a:solidFill>
                  <a:effectLst/>
                  <a:latin typeface="+mj-ea"/>
                  <a:ea typeface="+mj-ea"/>
                  <a:cs typeface="+mj-ea"/>
                  <a:sym typeface="+mn-ea"/>
                </a:rPr>
                <a:t>并提供服务</a:t>
              </a:r>
              <a:r>
                <a:rPr lang="zh-CN" sz="1200" dirty="0">
                  <a:ln w="15875"/>
                  <a:solidFill>
                    <a:schemeClr val="accent4">
                      <a:lumMod val="50000"/>
                    </a:schemeClr>
                  </a:solidFill>
                  <a:effectLst/>
                  <a:latin typeface="+mj-ea"/>
                  <a:ea typeface="+mj-ea"/>
                  <a:cs typeface="+mj-ea"/>
                  <a:sym typeface="+mn-ea"/>
                </a:rPr>
                <a:t>。</a:t>
              </a:r>
              <a:endParaRPr lang="zh-CN" sz="1200" dirty="0">
                <a:ln w="15875"/>
                <a:solidFill>
                  <a:schemeClr val="accent4">
                    <a:lumMod val="50000"/>
                  </a:schemeClr>
                </a:solidFill>
                <a:effectLst/>
                <a:latin typeface="+mj-ea"/>
                <a:ea typeface="+mj-ea"/>
                <a:cs typeface="+mj-ea"/>
                <a:sym typeface="+mn-ea"/>
              </a:endParaRPr>
            </a:p>
          </p:txBody>
        </p:sp>
        <p:sp>
          <p:nvSpPr>
            <p:cNvPr id="39" name="矩形 259"/>
            <p:cNvSpPr>
              <a:spLocks noChangeArrowheads="1"/>
            </p:cNvSpPr>
            <p:nvPr>
              <p:custDataLst>
                <p:tags r:id="rId5"/>
              </p:custDataLst>
            </p:nvPr>
          </p:nvSpPr>
          <p:spPr bwMode="auto">
            <a:xfrm rot="19320000">
              <a:off x="6536273" y="5333450"/>
              <a:ext cx="1896110" cy="828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00000"/>
                </a:lnSpc>
                <a:buNone/>
              </a:pPr>
              <a:r>
                <a:rPr sz="1200" dirty="0">
                  <a:ln w="15875"/>
                  <a:solidFill>
                    <a:schemeClr val="accent4">
                      <a:lumMod val="50000"/>
                    </a:schemeClr>
                  </a:solidFill>
                  <a:effectLst/>
                  <a:latin typeface="+mj-ea"/>
                  <a:ea typeface="+mj-ea"/>
                  <a:cs typeface="+mj-ea"/>
                  <a:sym typeface="+mn-ea"/>
                </a:rPr>
                <a:t>团队具有</a:t>
              </a:r>
              <a:r>
                <a:rPr lang="en-US" sz="1200" dirty="0">
                  <a:ln w="15875"/>
                  <a:solidFill>
                    <a:schemeClr val="accent4">
                      <a:lumMod val="50000"/>
                    </a:schemeClr>
                  </a:solidFill>
                  <a:effectLst/>
                  <a:latin typeface="+mj-ea"/>
                  <a:ea typeface="+mj-ea"/>
                  <a:cs typeface="+mj-ea"/>
                  <a:sym typeface="+mn-ea"/>
                </a:rPr>
                <a:t>20</a:t>
              </a:r>
              <a:r>
                <a:rPr lang="en-US" altLang="zh-CN" sz="1200" dirty="0">
                  <a:ln w="15875"/>
                  <a:solidFill>
                    <a:schemeClr val="accent4">
                      <a:lumMod val="50000"/>
                    </a:schemeClr>
                  </a:solidFill>
                  <a:latin typeface="+mj-ea"/>
                  <a:ea typeface="+mj-ea"/>
                  <a:cs typeface="+mj-ea"/>
                  <a:sym typeface="+mn-ea"/>
                </a:rPr>
                <a:t>+</a:t>
              </a:r>
              <a:r>
                <a:rPr sz="1200" dirty="0">
                  <a:ln w="15875"/>
                  <a:solidFill>
                    <a:schemeClr val="accent4">
                      <a:lumMod val="50000"/>
                    </a:schemeClr>
                  </a:solidFill>
                  <a:effectLst/>
                  <a:latin typeface="+mj-ea"/>
                  <a:ea typeface="+mj-ea"/>
                  <a:cs typeface="+mj-ea"/>
                  <a:sym typeface="+mn-ea"/>
                </a:rPr>
                <a:t>丰富的行业经验和技术知识，深入了解客户的需求和挑战，提供符合客户定制化解决方案。</a:t>
              </a:r>
              <a:endParaRPr sz="1200" dirty="0">
                <a:ln w="15875"/>
                <a:solidFill>
                  <a:schemeClr val="accent4">
                    <a:lumMod val="50000"/>
                  </a:schemeClr>
                </a:solidFill>
                <a:effectLst/>
                <a:latin typeface="+mj-ea"/>
                <a:ea typeface="+mj-ea"/>
                <a:cs typeface="+mj-ea"/>
                <a:sym typeface="+mn-ea"/>
              </a:endParaRPr>
            </a:p>
          </p:txBody>
        </p:sp>
        <p:sp>
          <p:nvSpPr>
            <p:cNvPr id="40" name="矩形 259"/>
            <p:cNvSpPr>
              <a:spLocks noChangeArrowheads="1"/>
            </p:cNvSpPr>
            <p:nvPr>
              <p:custDataLst>
                <p:tags r:id="rId6"/>
              </p:custDataLst>
            </p:nvPr>
          </p:nvSpPr>
          <p:spPr bwMode="auto">
            <a:xfrm rot="1080000">
              <a:off x="2839402" y="2117881"/>
              <a:ext cx="879700" cy="1779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00000"/>
                </a:lnSpc>
                <a:buNone/>
              </a:pPr>
              <a:r>
                <a:rPr sz="1200" dirty="0" err="1">
                  <a:ln w="15875"/>
                  <a:solidFill>
                    <a:schemeClr val="accent4">
                      <a:lumMod val="50000"/>
                    </a:schemeClr>
                  </a:solidFill>
                  <a:effectLst/>
                  <a:latin typeface="+mj-ea"/>
                  <a:ea typeface="+mj-ea"/>
                  <a:cs typeface="+mj-ea"/>
                  <a:sym typeface="+mn-ea"/>
                </a:rPr>
                <a:t>团队可以迅速响应</a:t>
              </a:r>
              <a:r>
                <a:rPr lang="zh-CN" altLang="en-US" sz="1200" dirty="0">
                  <a:ln w="15875"/>
                  <a:solidFill>
                    <a:schemeClr val="accent4">
                      <a:lumMod val="50000"/>
                    </a:schemeClr>
                  </a:solidFill>
                  <a:effectLst/>
                  <a:latin typeface="+mj-ea"/>
                  <a:ea typeface="+mj-ea"/>
                  <a:cs typeface="+mj-ea"/>
                  <a:sym typeface="+mn-ea"/>
                </a:rPr>
                <a:t>合作伙伴与</a:t>
              </a:r>
              <a:r>
                <a:rPr sz="1200" dirty="0" err="1">
                  <a:ln w="15875"/>
                  <a:solidFill>
                    <a:schemeClr val="accent4">
                      <a:lumMod val="50000"/>
                    </a:schemeClr>
                  </a:solidFill>
                  <a:effectLst/>
                  <a:latin typeface="+mj-ea"/>
                  <a:ea typeface="+mj-ea"/>
                  <a:cs typeface="+mj-ea"/>
                  <a:sym typeface="+mn-ea"/>
                </a:rPr>
                <a:t>客户的现场需求</a:t>
              </a:r>
              <a:r>
                <a:rPr sz="1200" dirty="0">
                  <a:ln w="15875"/>
                  <a:solidFill>
                    <a:schemeClr val="accent4">
                      <a:lumMod val="50000"/>
                    </a:schemeClr>
                  </a:solidFill>
                  <a:effectLst/>
                  <a:latin typeface="+mj-ea"/>
                  <a:ea typeface="+mj-ea"/>
                  <a:cs typeface="+mj-ea"/>
                  <a:sym typeface="+mn-ea"/>
                </a:rPr>
                <a:t>，</a:t>
              </a:r>
              <a:r>
                <a:rPr lang="zh-CN" sz="1200" dirty="0">
                  <a:ln w="15875"/>
                  <a:solidFill>
                    <a:schemeClr val="accent4">
                      <a:lumMod val="50000"/>
                    </a:schemeClr>
                  </a:solidFill>
                  <a:effectLst/>
                  <a:latin typeface="+mj-ea"/>
                  <a:ea typeface="+mj-ea"/>
                  <a:cs typeface="+mj-ea"/>
                  <a:sym typeface="+mn-ea"/>
                </a:rPr>
                <a:t>在项目前期积极评估方案可行性，并</a:t>
              </a:r>
              <a:r>
                <a:rPr sz="1200" dirty="0">
                  <a:ln w="15875"/>
                  <a:solidFill>
                    <a:schemeClr val="accent4">
                      <a:lumMod val="50000"/>
                    </a:schemeClr>
                  </a:solidFill>
                  <a:effectLst/>
                  <a:latin typeface="+mj-ea"/>
                  <a:ea typeface="+mj-ea"/>
                  <a:cs typeface="+mj-ea"/>
                  <a:sym typeface="+mn-ea"/>
                </a:rPr>
                <a:t>进行实地诊断和解决问题。</a:t>
              </a:r>
              <a:endParaRPr sz="1200" dirty="0">
                <a:ln w="15875"/>
                <a:solidFill>
                  <a:schemeClr val="accent4">
                    <a:lumMod val="50000"/>
                  </a:schemeClr>
                </a:solidFill>
                <a:effectLst/>
                <a:latin typeface="+mj-ea"/>
                <a:ea typeface="+mj-ea"/>
                <a:cs typeface="+mj-ea"/>
                <a:sym typeface="+mn-ea"/>
              </a:endParaRPr>
            </a:p>
          </p:txBody>
        </p:sp>
        <p:sp>
          <p:nvSpPr>
            <p:cNvPr id="41" name="矩形 259"/>
            <p:cNvSpPr>
              <a:spLocks noChangeArrowheads="1"/>
            </p:cNvSpPr>
            <p:nvPr>
              <p:custDataLst>
                <p:tags r:id="rId7"/>
              </p:custDataLst>
            </p:nvPr>
          </p:nvSpPr>
          <p:spPr bwMode="auto">
            <a:xfrm>
              <a:off x="4909387" y="909955"/>
              <a:ext cx="1896110" cy="778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00000"/>
                </a:lnSpc>
                <a:buNone/>
              </a:pPr>
              <a:r>
                <a:rPr sz="1200" dirty="0">
                  <a:ln w="15875"/>
                  <a:solidFill>
                    <a:schemeClr val="accent4">
                      <a:lumMod val="50000"/>
                    </a:schemeClr>
                  </a:solidFill>
                  <a:effectLst/>
                  <a:latin typeface="+mj-ea"/>
                  <a:ea typeface="+mj-ea"/>
                  <a:cs typeface="+mj-ea"/>
                  <a:sym typeface="+mn-ea"/>
                </a:rPr>
                <a:t>拥有</a:t>
              </a:r>
              <a:r>
                <a:rPr lang="en-US" sz="1200" dirty="0">
                  <a:ln w="15875"/>
                  <a:solidFill>
                    <a:schemeClr val="accent4">
                      <a:lumMod val="50000"/>
                    </a:schemeClr>
                  </a:solidFill>
                  <a:effectLst/>
                  <a:latin typeface="+mj-ea"/>
                  <a:ea typeface="+mj-ea"/>
                  <a:cs typeface="+mj-ea"/>
                  <a:sym typeface="+mn-ea"/>
                </a:rPr>
                <a:t>20</a:t>
              </a:r>
              <a:r>
                <a:rPr lang="en-US" altLang="zh-CN" sz="1200" dirty="0">
                  <a:ln w="15875"/>
                  <a:solidFill>
                    <a:schemeClr val="accent4">
                      <a:lumMod val="50000"/>
                    </a:schemeClr>
                  </a:solidFill>
                  <a:effectLst/>
                  <a:latin typeface="+mj-ea"/>
                  <a:ea typeface="+mj-ea"/>
                  <a:cs typeface="+mj-ea"/>
                  <a:sym typeface="+mn-ea"/>
                </a:rPr>
                <a:t>+</a:t>
              </a:r>
              <a:r>
                <a:rPr sz="1200" dirty="0">
                  <a:ln w="15875"/>
                  <a:solidFill>
                    <a:schemeClr val="accent4">
                      <a:lumMod val="50000"/>
                    </a:schemeClr>
                  </a:solidFill>
                  <a:effectLst/>
                  <a:latin typeface="+mj-ea"/>
                  <a:ea typeface="+mj-ea"/>
                  <a:cs typeface="+mj-ea"/>
                  <a:sym typeface="+mn-ea"/>
                </a:rPr>
                <a:t>经验丰富的团队，能够有效管理和执行项目，确保按时交付，并在预算范围内完成。</a:t>
              </a:r>
              <a:endParaRPr sz="1200" dirty="0">
                <a:ln w="15875"/>
                <a:solidFill>
                  <a:schemeClr val="accent4">
                    <a:lumMod val="50000"/>
                  </a:schemeClr>
                </a:solidFill>
                <a:effectLst/>
                <a:latin typeface="+mj-ea"/>
                <a:ea typeface="+mj-ea"/>
                <a:cs typeface="+mj-ea"/>
                <a:sym typeface="+mn-ea"/>
              </a:endParaRPr>
            </a:p>
          </p:txBody>
        </p:sp>
        <p:sp>
          <p:nvSpPr>
            <p:cNvPr id="42" name="矩形 259"/>
            <p:cNvSpPr>
              <a:spLocks noChangeArrowheads="1"/>
            </p:cNvSpPr>
            <p:nvPr>
              <p:custDataLst>
                <p:tags r:id="rId8"/>
              </p:custDataLst>
            </p:nvPr>
          </p:nvSpPr>
          <p:spPr bwMode="auto">
            <a:xfrm rot="2340000">
              <a:off x="3207999" y="5328353"/>
              <a:ext cx="1839595" cy="944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00000"/>
                </a:lnSpc>
                <a:buNone/>
              </a:pPr>
              <a:r>
                <a:rPr sz="1200" dirty="0" err="1">
                  <a:ln w="15875"/>
                  <a:solidFill>
                    <a:schemeClr val="accent4">
                      <a:lumMod val="50000"/>
                    </a:schemeClr>
                  </a:solidFill>
                  <a:effectLst/>
                  <a:latin typeface="+mj-ea"/>
                  <a:ea typeface="+mj-ea"/>
                  <a:cs typeface="+mj-ea"/>
                  <a:sym typeface="+mn-ea"/>
                </a:rPr>
                <a:t>与权威机构和专家密切合作，及时了解和采纳最新的合规要求和标准，以确保</a:t>
              </a:r>
              <a:r>
                <a:rPr lang="zh-CN" sz="1200" dirty="0">
                  <a:ln w="15875"/>
                  <a:solidFill>
                    <a:schemeClr val="accent4">
                      <a:lumMod val="50000"/>
                    </a:schemeClr>
                  </a:solidFill>
                  <a:effectLst/>
                  <a:latin typeface="+mj-ea"/>
                  <a:ea typeface="+mj-ea"/>
                  <a:cs typeface="+mj-ea"/>
                  <a:sym typeface="+mn-ea"/>
                </a:rPr>
                <a:t>项目</a:t>
              </a:r>
              <a:r>
                <a:rPr sz="1200" dirty="0">
                  <a:ln w="15875"/>
                  <a:solidFill>
                    <a:schemeClr val="accent4">
                      <a:lumMod val="50000"/>
                    </a:schemeClr>
                  </a:solidFill>
                  <a:effectLst/>
                  <a:latin typeface="+mj-ea"/>
                  <a:ea typeface="+mj-ea"/>
                  <a:cs typeface="+mj-ea"/>
                  <a:sym typeface="+mn-ea"/>
                </a:rPr>
                <a:t>始终符合行业最佳实践和法规要求</a:t>
              </a:r>
              <a:endParaRPr sz="1200" dirty="0">
                <a:ln w="15875"/>
                <a:solidFill>
                  <a:schemeClr val="accent4">
                    <a:lumMod val="50000"/>
                  </a:schemeClr>
                </a:solidFill>
                <a:effectLst/>
                <a:latin typeface="+mj-ea"/>
                <a:ea typeface="+mj-ea"/>
                <a:cs typeface="+mj-ea"/>
                <a:sym typeface="+mn-ea"/>
              </a:endParaRPr>
            </a:p>
          </p:txBody>
        </p:sp>
      </p:grpSp>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平台优势</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grpSp>
        <p:nvGrpSpPr>
          <p:cNvPr id="41" name="组合 40"/>
          <p:cNvGrpSpPr/>
          <p:nvPr>
            <p:custDataLst>
              <p:tags r:id="rId3"/>
            </p:custDataLst>
          </p:nvPr>
        </p:nvGrpSpPr>
        <p:grpSpPr>
          <a:xfrm>
            <a:off x="4363679" y="1937575"/>
            <a:ext cx="1537831" cy="1336516"/>
            <a:chOff x="3112298" y="1278043"/>
            <a:chExt cx="1635013" cy="1420976"/>
          </a:xfrm>
        </p:grpSpPr>
        <p:sp>
          <p:nvSpPr>
            <p:cNvPr id="42" name="Freeform 5"/>
            <p:cNvSpPr/>
            <p:nvPr>
              <p:custDataLst>
                <p:tags r:id="rId4"/>
              </p:custDataLst>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3" name="Freeform 5"/>
            <p:cNvSpPr/>
            <p:nvPr>
              <p:custDataLst>
                <p:tags r:id="rId5"/>
              </p:custDataLst>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55" name="组合 54"/>
          <p:cNvGrpSpPr/>
          <p:nvPr>
            <p:custDataLst>
              <p:tags r:id="rId6"/>
            </p:custDataLst>
          </p:nvPr>
        </p:nvGrpSpPr>
        <p:grpSpPr>
          <a:xfrm>
            <a:off x="6146328" y="1943925"/>
            <a:ext cx="1537831" cy="1336516"/>
            <a:chOff x="5009626" y="1278043"/>
            <a:chExt cx="1635013" cy="1420976"/>
          </a:xfrm>
        </p:grpSpPr>
        <p:sp>
          <p:nvSpPr>
            <p:cNvPr id="56" name="Freeform 5"/>
            <p:cNvSpPr/>
            <p:nvPr>
              <p:custDataLst>
                <p:tags r:id="rId7"/>
              </p:custDataLst>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7" name="Freeform 5"/>
            <p:cNvSpPr/>
            <p:nvPr>
              <p:custDataLst>
                <p:tags r:id="rId8"/>
              </p:custDataLst>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63" name="组合 62"/>
          <p:cNvGrpSpPr/>
          <p:nvPr>
            <p:custDataLst>
              <p:tags r:id="rId9"/>
            </p:custDataLst>
          </p:nvPr>
        </p:nvGrpSpPr>
        <p:grpSpPr>
          <a:xfrm>
            <a:off x="6146328" y="3642900"/>
            <a:ext cx="1537831" cy="1336516"/>
            <a:chOff x="5009626" y="3084384"/>
            <a:chExt cx="1635013" cy="1420976"/>
          </a:xfrm>
        </p:grpSpPr>
        <p:sp>
          <p:nvSpPr>
            <p:cNvPr id="64" name="Freeform 5"/>
            <p:cNvSpPr/>
            <p:nvPr>
              <p:custDataLst>
                <p:tags r:id="rId10"/>
              </p:custDataLst>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5" name="Freeform 5"/>
            <p:cNvSpPr/>
            <p:nvPr>
              <p:custDataLst>
                <p:tags r:id="rId11"/>
              </p:custDataLst>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67" name="组合 66"/>
          <p:cNvGrpSpPr/>
          <p:nvPr>
            <p:custDataLst>
              <p:tags r:id="rId12"/>
            </p:custDataLst>
          </p:nvPr>
        </p:nvGrpSpPr>
        <p:grpSpPr>
          <a:xfrm>
            <a:off x="4361774" y="3642900"/>
            <a:ext cx="1537831" cy="1336516"/>
            <a:chOff x="3112298" y="3084384"/>
            <a:chExt cx="1635013" cy="1420976"/>
          </a:xfrm>
        </p:grpSpPr>
        <p:sp>
          <p:nvSpPr>
            <p:cNvPr id="68" name="Freeform 5"/>
            <p:cNvSpPr/>
            <p:nvPr>
              <p:custDataLst>
                <p:tags r:id="rId13"/>
              </p:custDataLst>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9" name="Freeform 5"/>
            <p:cNvSpPr/>
            <p:nvPr>
              <p:custDataLst>
                <p:tags r:id="rId14"/>
              </p:custDataLst>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71" name="组合 70"/>
          <p:cNvGrpSpPr/>
          <p:nvPr>
            <p:custDataLst>
              <p:tags r:id="rId15"/>
            </p:custDataLst>
          </p:nvPr>
        </p:nvGrpSpPr>
        <p:grpSpPr>
          <a:xfrm>
            <a:off x="4878607" y="3945221"/>
            <a:ext cx="524514" cy="584774"/>
            <a:chOff x="7156451" y="4826087"/>
            <a:chExt cx="763588" cy="862012"/>
          </a:xfrm>
          <a:solidFill>
            <a:schemeClr val="bg1"/>
          </a:solidFill>
        </p:grpSpPr>
        <p:sp>
          <p:nvSpPr>
            <p:cNvPr id="72" name="Freeform 78"/>
            <p:cNvSpPr/>
            <p:nvPr>
              <p:custDataLst>
                <p:tags r:id="rId16"/>
              </p:custDataLst>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3" name="Freeform 79"/>
            <p:cNvSpPr/>
            <p:nvPr>
              <p:custDataLst>
                <p:tags r:id="rId17"/>
              </p:custDataLst>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4" name="Freeform 80"/>
            <p:cNvSpPr/>
            <p:nvPr>
              <p:custDataLst>
                <p:tags r:id="rId18"/>
              </p:custDataLst>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82" name="组合 81"/>
          <p:cNvGrpSpPr/>
          <p:nvPr>
            <p:custDataLst>
              <p:tags r:id="rId19"/>
            </p:custDataLst>
          </p:nvPr>
        </p:nvGrpSpPr>
        <p:grpSpPr>
          <a:xfrm>
            <a:off x="6693634" y="3926936"/>
            <a:ext cx="500985" cy="711716"/>
            <a:chOff x="10885488" y="4680037"/>
            <a:chExt cx="503238" cy="723900"/>
          </a:xfrm>
          <a:solidFill>
            <a:schemeClr val="bg1"/>
          </a:solidFill>
        </p:grpSpPr>
        <p:sp>
          <p:nvSpPr>
            <p:cNvPr id="83" name="Freeform 87"/>
            <p:cNvSpPr/>
            <p:nvPr>
              <p:custDataLst>
                <p:tags r:id="rId20"/>
              </p:custDataLst>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4" name="Freeform 88"/>
            <p:cNvSpPr/>
            <p:nvPr>
              <p:custDataLst>
                <p:tags r:id="rId21"/>
              </p:custDataLst>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5" name="Freeform 89"/>
            <p:cNvSpPr/>
            <p:nvPr>
              <p:custDataLst>
                <p:tags r:id="rId22"/>
              </p:custDataLst>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6" name="Freeform 90"/>
            <p:cNvSpPr/>
            <p:nvPr>
              <p:custDataLst>
                <p:tags r:id="rId23"/>
              </p:custDataLst>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7" name="Freeform 91"/>
            <p:cNvSpPr/>
            <p:nvPr>
              <p:custDataLst>
                <p:tags r:id="rId24"/>
              </p:custDataLst>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8" name="Freeform 92"/>
            <p:cNvSpPr/>
            <p:nvPr>
              <p:custDataLst>
                <p:tags r:id="rId25"/>
              </p:custDataLst>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9" name="Oval 93"/>
            <p:cNvSpPr>
              <a:spLocks noChangeArrowheads="1"/>
            </p:cNvSpPr>
            <p:nvPr>
              <p:custDataLst>
                <p:tags r:id="rId26"/>
              </p:custDataLst>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0" name="Freeform 94"/>
            <p:cNvSpPr/>
            <p:nvPr>
              <p:custDataLst>
                <p:tags r:id="rId27"/>
              </p:custDataLst>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91" name="组合 90"/>
          <p:cNvGrpSpPr/>
          <p:nvPr>
            <p:custDataLst>
              <p:tags r:id="rId28"/>
            </p:custDataLst>
          </p:nvPr>
        </p:nvGrpSpPr>
        <p:grpSpPr>
          <a:xfrm>
            <a:off x="6777784" y="2304799"/>
            <a:ext cx="428625" cy="574595"/>
            <a:chOff x="10709276" y="1628862"/>
            <a:chExt cx="439738" cy="596900"/>
          </a:xfrm>
          <a:solidFill>
            <a:schemeClr val="bg1"/>
          </a:solidFill>
        </p:grpSpPr>
        <p:sp>
          <p:nvSpPr>
            <p:cNvPr id="92" name="Freeform 95"/>
            <p:cNvSpPr/>
            <p:nvPr>
              <p:custDataLst>
                <p:tags r:id="rId29"/>
              </p:custDataLst>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3" name="Freeform 96"/>
            <p:cNvSpPr>
              <a:spLocks noEditPoints="1"/>
            </p:cNvSpPr>
            <p:nvPr>
              <p:custDataLst>
                <p:tags r:id="rId30"/>
              </p:custDataLst>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94" name="Freeform 23"/>
          <p:cNvSpPr/>
          <p:nvPr>
            <p:custDataLst>
              <p:tags r:id="rId31"/>
            </p:custDataLst>
          </p:nvPr>
        </p:nvSpPr>
        <p:spPr bwMode="auto">
          <a:xfrm>
            <a:off x="7206775" y="1683956"/>
            <a:ext cx="1946672" cy="42991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5" name="Freeform 21"/>
          <p:cNvSpPr/>
          <p:nvPr>
            <p:custDataLst>
              <p:tags r:id="rId32"/>
            </p:custDataLst>
          </p:nvPr>
        </p:nvSpPr>
        <p:spPr bwMode="auto">
          <a:xfrm flipH="1" flipV="1">
            <a:off x="3071573" y="1717863"/>
            <a:ext cx="1807325" cy="395793"/>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6" name="Freeform 23"/>
          <p:cNvSpPr/>
          <p:nvPr>
            <p:custDataLst>
              <p:tags r:id="rId33"/>
            </p:custDataLst>
          </p:nvPr>
        </p:nvSpPr>
        <p:spPr bwMode="auto">
          <a:xfrm flipV="1">
            <a:off x="7228592" y="4859979"/>
            <a:ext cx="1946672" cy="429913"/>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7" name="Freeform 21"/>
          <p:cNvSpPr/>
          <p:nvPr>
            <p:custDataLst>
              <p:tags r:id="rId34"/>
            </p:custDataLst>
          </p:nvPr>
        </p:nvSpPr>
        <p:spPr bwMode="auto">
          <a:xfrm flipH="1">
            <a:off x="2931746" y="4896714"/>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8" name="文本框 20"/>
          <p:cNvSpPr txBox="1"/>
          <p:nvPr>
            <p:custDataLst>
              <p:tags r:id="rId35"/>
            </p:custDataLst>
          </p:nvPr>
        </p:nvSpPr>
        <p:spPr>
          <a:xfrm>
            <a:off x="2399626" y="1772438"/>
            <a:ext cx="958613" cy="313055"/>
          </a:xfrm>
          <a:prstGeom prst="rect">
            <a:avLst/>
          </a:prstGeom>
          <a:noFill/>
        </p:spPr>
        <p:txBody>
          <a:bodyPr wrap="squar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1600" b="1" noProof="0" dirty="0">
                <a:ln>
                  <a:noFill/>
                </a:ln>
                <a:solidFill>
                  <a:srgbClr val="6F91D5"/>
                </a:solidFill>
                <a:effectLst/>
                <a:uLnTx/>
                <a:uFillTx/>
                <a:latin typeface="+mj-ea"/>
                <a:ea typeface="+mj-ea"/>
                <a:sym typeface="宋体" panose="02010600030101010101" pitchFamily="2" charset="-122"/>
              </a:rPr>
              <a:t>连接安全</a:t>
            </a:r>
            <a:endParaRPr kumimoji="0" lang="zh-CN" altLang="en-US" sz="1600" b="1" i="0" u="none" strike="noStrike" kern="1200" cap="none" spc="0" normalizeH="0" baseline="0" noProof="0" dirty="0">
              <a:ln>
                <a:noFill/>
              </a:ln>
              <a:solidFill>
                <a:srgbClr val="6F91D5"/>
              </a:solidFill>
              <a:effectLst/>
              <a:uLnTx/>
              <a:uFillTx/>
              <a:latin typeface="+mj-ea"/>
              <a:ea typeface="+mj-ea"/>
              <a:sym typeface="宋体" panose="02010600030101010101" pitchFamily="2" charset="-122"/>
            </a:endParaRPr>
          </a:p>
        </p:txBody>
      </p:sp>
      <p:sp>
        <p:nvSpPr>
          <p:cNvPr id="99" name="矩形 47"/>
          <p:cNvSpPr>
            <a:spLocks noChangeArrowheads="1"/>
          </p:cNvSpPr>
          <p:nvPr>
            <p:custDataLst>
              <p:tags r:id="rId36"/>
            </p:custDataLst>
          </p:nvPr>
        </p:nvSpPr>
        <p:spPr bwMode="auto">
          <a:xfrm>
            <a:off x="1069979" y="2091125"/>
            <a:ext cx="3216906"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lvl="0" indent="-171450" algn="l">
              <a:lnSpc>
                <a:spcPct val="150000"/>
              </a:lnSpc>
              <a:spcBef>
                <a:spcPts val="0"/>
              </a:spcBef>
              <a:spcAft>
                <a:spcPts val="0"/>
              </a:spcAft>
              <a:buClrTx/>
              <a:buSzTx/>
              <a:buFont typeface="Arial" panose="020B0604020202020204" pitchFamily="34" charset="0"/>
              <a:buChar char="•"/>
              <a:defRPr/>
            </a:pPr>
            <a:r>
              <a:rPr lang="en-US" altLang="zh-CN" sz="1300" dirty="0">
                <a:solidFill>
                  <a:prstClr val="black">
                    <a:lumMod val="65000"/>
                    <a:lumOff val="35000"/>
                  </a:prstClr>
                </a:solidFill>
                <a:latin typeface="+mj-ea"/>
                <a:ea typeface="+mj-ea"/>
                <a:cs typeface="+mj-ea"/>
                <a:sym typeface="Calibri" panose="020F0502020204030204" charset="0"/>
              </a:rPr>
              <a:t>UID</a:t>
            </a:r>
            <a:r>
              <a:rPr lang="zh-CN" altLang="en-US" sz="1300" dirty="0">
                <a:solidFill>
                  <a:prstClr val="black">
                    <a:lumMod val="65000"/>
                    <a:lumOff val="35000"/>
                  </a:prstClr>
                </a:solidFill>
                <a:latin typeface="+mj-ea"/>
                <a:ea typeface="+mj-ea"/>
                <a:cs typeface="+mj-ea"/>
                <a:sym typeface="Calibri" panose="020F0502020204030204" charset="0"/>
              </a:rPr>
              <a:t>连接认证，数据加密</a:t>
            </a:r>
            <a:endParaRPr lang="en-US" altLang="zh-CN" sz="1300" noProof="0" dirty="0">
              <a:ln>
                <a:noFill/>
              </a:ln>
              <a:solidFill>
                <a:prstClr val="black">
                  <a:lumMod val="65000"/>
                  <a:lumOff val="35000"/>
                </a:prstClr>
              </a:solidFill>
              <a:effectLst/>
              <a:uLnTx/>
              <a:uFillTx/>
              <a:latin typeface="+mj-ea"/>
              <a:ea typeface="+mj-ea"/>
              <a:cs typeface="+mj-ea"/>
              <a:sym typeface="Calibri" panose="020F0502020204030204" charset="0"/>
            </a:endParaRPr>
          </a:p>
          <a:p>
            <a:pPr marL="171450" lvl="0" indent="-171450" algn="l">
              <a:lnSpc>
                <a:spcPct val="15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内生支持VPN,帮助企业构建安全的跨域网络。</a:t>
            </a:r>
            <a:endPar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endParaRPr>
          </a:p>
          <a:p>
            <a:pPr marL="171450" lvl="0" indent="-171450" algn="l">
              <a:lnSpc>
                <a:spcPct val="15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内生</a:t>
            </a:r>
            <a:r>
              <a:rPr lang="en-US" altLang="zh-CN" sz="1300" noProof="0" dirty="0">
                <a:ln>
                  <a:noFill/>
                </a:ln>
                <a:solidFill>
                  <a:prstClr val="black">
                    <a:lumMod val="65000"/>
                    <a:lumOff val="35000"/>
                  </a:prstClr>
                </a:solidFill>
                <a:effectLst/>
                <a:uLnTx/>
                <a:uFillTx/>
                <a:latin typeface="+mj-ea"/>
                <a:ea typeface="+mj-ea"/>
                <a:cs typeface="+mj-ea"/>
                <a:sym typeface="Calibri" panose="020F0502020204030204" charset="0"/>
              </a:rPr>
              <a:t>vFW</a:t>
            </a: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防火墙策略，按业务场景需求实现内外网边界防护。</a:t>
            </a:r>
            <a:endParaRPr kumimoji="0" lang="zh-CN" altLang="en-US" sz="1300" b="0" i="0" u="none" strike="noStrike" kern="1200" cap="none" spc="0" normalizeH="0" baseline="0" noProof="0" dirty="0">
              <a:ln>
                <a:noFill/>
              </a:ln>
              <a:solidFill>
                <a:prstClr val="black">
                  <a:lumMod val="65000"/>
                  <a:lumOff val="35000"/>
                </a:prstClr>
              </a:solidFill>
              <a:effectLst/>
              <a:uLnTx/>
              <a:uFillTx/>
              <a:latin typeface="+mj-ea"/>
              <a:ea typeface="+mj-ea"/>
              <a:cs typeface="+mj-ea"/>
              <a:sym typeface="Calibri" panose="020F0502020204030204" charset="0"/>
            </a:endParaRPr>
          </a:p>
        </p:txBody>
      </p:sp>
      <p:sp>
        <p:nvSpPr>
          <p:cNvPr id="100" name="文本框 20"/>
          <p:cNvSpPr txBox="1"/>
          <p:nvPr>
            <p:custDataLst>
              <p:tags r:id="rId37"/>
            </p:custDataLst>
          </p:nvPr>
        </p:nvSpPr>
        <p:spPr>
          <a:xfrm>
            <a:off x="8657038" y="1737178"/>
            <a:ext cx="958613" cy="313055"/>
          </a:xfrm>
          <a:prstGeom prst="rect">
            <a:avLst/>
          </a:prstGeom>
          <a:noFill/>
        </p:spPr>
        <p:txBody>
          <a:bodyPr wrap="square" lIns="68271" tIns="34136" rIns="68271" bIns="34136">
            <a:spAutoFit/>
          </a:bodyPr>
          <a:lstStyle>
            <a:defPPr>
              <a:defRPr lang="zh-CN"/>
            </a:defPPr>
            <a:lvl1pPr marR="0" lvl="0" indent="0" algn="ctr" fontAlgn="auto">
              <a:lnSpc>
                <a:spcPct val="100000"/>
              </a:lnSpc>
              <a:spcBef>
                <a:spcPts val="0"/>
              </a:spcBef>
              <a:spcAft>
                <a:spcPts val="0"/>
              </a:spcAft>
              <a:buClrTx/>
              <a:buSzTx/>
              <a:buFontTx/>
              <a:buNone/>
              <a:defRPr sz="1600">
                <a:ln>
                  <a:noFill/>
                </a:ln>
                <a:solidFill>
                  <a:prstClr val="black">
                    <a:lumMod val="65000"/>
                    <a:lumOff val="35000"/>
                  </a:prstClr>
                </a:solidFill>
                <a:effectLst/>
                <a:uLnTx/>
                <a:uFillTx/>
                <a:latin typeface="PingFang SC" panose="020B0400000000000000" pitchFamily="34" charset="-122"/>
                <a:ea typeface="PingFang SC" panose="020B0400000000000000" pitchFamily="34" charset="-122"/>
              </a:defRPr>
            </a:lvl1pPr>
          </a:lstStyle>
          <a:p>
            <a:r>
              <a:rPr lang="zh-CN" altLang="en-US" b="1" dirty="0">
                <a:solidFill>
                  <a:srgbClr val="6F91D5"/>
                </a:solidFill>
                <a:latin typeface="+mj-ea"/>
                <a:ea typeface="+mj-ea"/>
                <a:sym typeface="宋体" panose="02010600030101010101" pitchFamily="2" charset="-122"/>
              </a:rPr>
              <a:t>部署敏捷</a:t>
            </a:r>
            <a:endParaRPr lang="zh-CN" altLang="en-US" b="1" dirty="0">
              <a:solidFill>
                <a:srgbClr val="6F91D5"/>
              </a:solidFill>
              <a:latin typeface="+mj-ea"/>
              <a:ea typeface="+mj-ea"/>
              <a:sym typeface="宋体" panose="02010600030101010101" pitchFamily="2" charset="-122"/>
            </a:endParaRPr>
          </a:p>
        </p:txBody>
      </p:sp>
      <p:sp>
        <p:nvSpPr>
          <p:cNvPr id="101" name="矩形 47"/>
          <p:cNvSpPr>
            <a:spLocks noChangeArrowheads="1"/>
          </p:cNvSpPr>
          <p:nvPr>
            <p:custDataLst>
              <p:tags r:id="rId38"/>
            </p:custDataLst>
          </p:nvPr>
        </p:nvSpPr>
        <p:spPr bwMode="auto">
          <a:xfrm>
            <a:off x="7910195" y="2188845"/>
            <a:ext cx="2888101" cy="125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300" dirty="0">
                <a:solidFill>
                  <a:prstClr val="black">
                    <a:lumMod val="65000"/>
                    <a:lumOff val="35000"/>
                  </a:prstClr>
                </a:solidFill>
                <a:latin typeface="+mj-ea"/>
                <a:ea typeface="+mj-ea"/>
                <a:cs typeface="+mj-ea"/>
                <a:sym typeface="Calibri" panose="020F0502020204030204" charset="0"/>
              </a:rPr>
              <a:t>简化专网的配量管理貫杂度，对于组网人员的技能要求较低。</a:t>
            </a:r>
            <a:endParaRPr lang="zh-CN" altLang="en-US" sz="1300" dirty="0">
              <a:solidFill>
                <a:prstClr val="black">
                  <a:lumMod val="65000"/>
                  <a:lumOff val="35000"/>
                </a:prstClr>
              </a:solidFill>
              <a:latin typeface="+mj-ea"/>
              <a:ea typeface="+mj-ea"/>
              <a:cs typeface="+mj-ea"/>
              <a:sym typeface="Calibri" panose="020F0502020204030204" charset="0"/>
            </a:endParaRPr>
          </a:p>
          <a:p>
            <a:pPr marL="171450" indent="-171450">
              <a:lnSpc>
                <a:spcPct val="150000"/>
              </a:lnSpc>
              <a:buFont typeface="Arial" panose="020B0604020202020204" pitchFamily="34" charset="0"/>
              <a:buChar char="•"/>
            </a:pPr>
            <a:r>
              <a:rPr lang="zh-CN" altLang="en-US" sz="1300" dirty="0">
                <a:solidFill>
                  <a:prstClr val="black">
                    <a:lumMod val="65000"/>
                    <a:lumOff val="35000"/>
                  </a:prstClr>
                </a:solidFill>
                <a:latin typeface="+mj-ea"/>
                <a:ea typeface="+mj-ea"/>
                <a:cs typeface="+mj-ea"/>
                <a:sym typeface="Calibri" panose="020F0502020204030204" charset="0"/>
              </a:rPr>
              <a:t>支持零接触部署(ZTP)，核心管理云平台化,统一配量网络策略和状态。</a:t>
            </a:r>
            <a:endParaRPr lang="zh-CN" altLang="en-US" sz="1300" dirty="0">
              <a:solidFill>
                <a:prstClr val="black">
                  <a:lumMod val="65000"/>
                  <a:lumOff val="35000"/>
                </a:prstClr>
              </a:solidFill>
              <a:latin typeface="+mj-ea"/>
              <a:ea typeface="+mj-ea"/>
              <a:cs typeface="+mj-ea"/>
              <a:sym typeface="Calibri" panose="020F0502020204030204" charset="0"/>
            </a:endParaRPr>
          </a:p>
        </p:txBody>
      </p:sp>
      <p:sp>
        <p:nvSpPr>
          <p:cNvPr id="102" name="文本框 20"/>
          <p:cNvSpPr txBox="1"/>
          <p:nvPr>
            <p:custDataLst>
              <p:tags r:id="rId39"/>
            </p:custDataLst>
          </p:nvPr>
        </p:nvSpPr>
        <p:spPr>
          <a:xfrm>
            <a:off x="2399832" y="4986180"/>
            <a:ext cx="958613" cy="313055"/>
          </a:xfrm>
          <a:prstGeom prst="rect">
            <a:avLst/>
          </a:prstGeom>
          <a:noFill/>
        </p:spPr>
        <p:txBody>
          <a:bodyPr wrap="squar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lang="zh-CN" altLang="en-US" sz="1600" b="1" noProof="0" dirty="0">
                <a:ln>
                  <a:noFill/>
                </a:ln>
                <a:solidFill>
                  <a:srgbClr val="6F91D5"/>
                </a:solidFill>
                <a:effectLst/>
                <a:uLnTx/>
                <a:uFillTx/>
                <a:latin typeface="+mj-ea"/>
                <a:ea typeface="+mj-ea"/>
                <a:sym typeface="宋体" panose="02010600030101010101" pitchFamily="2" charset="-122"/>
              </a:rPr>
              <a:t>成本可控</a:t>
            </a:r>
            <a:endParaRPr kumimoji="0" lang="zh-CN" altLang="en-US" sz="1600" b="1" i="0" u="none" strike="noStrike" kern="1200" cap="none" spc="0" normalizeH="0" baseline="0" noProof="0" dirty="0">
              <a:ln>
                <a:noFill/>
              </a:ln>
              <a:solidFill>
                <a:srgbClr val="6F91D5"/>
              </a:solidFill>
              <a:effectLst/>
              <a:uLnTx/>
              <a:uFillTx/>
              <a:latin typeface="+mj-ea"/>
              <a:ea typeface="+mj-ea"/>
              <a:sym typeface="宋体" panose="02010600030101010101" pitchFamily="2" charset="-122"/>
            </a:endParaRPr>
          </a:p>
        </p:txBody>
      </p:sp>
      <p:sp>
        <p:nvSpPr>
          <p:cNvPr id="103" name="矩形 47"/>
          <p:cNvSpPr>
            <a:spLocks noChangeArrowheads="1"/>
          </p:cNvSpPr>
          <p:nvPr>
            <p:custDataLst>
              <p:tags r:id="rId40"/>
            </p:custDataLst>
          </p:nvPr>
        </p:nvSpPr>
        <p:spPr bwMode="auto">
          <a:xfrm>
            <a:off x="1069979" y="3729400"/>
            <a:ext cx="3216906" cy="125726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分布式，专有节点服务和专网运营维护支出成本低。</a:t>
            </a:r>
            <a:endParaRPr kumimoji="0" lang="zh-CN" altLang="en-US" sz="1300" b="0" i="0" u="none" strike="noStrike" kern="1200" cap="none" spc="0" normalizeH="0" baseline="0" noProof="0" dirty="0">
              <a:ln>
                <a:noFill/>
              </a:ln>
              <a:solidFill>
                <a:prstClr val="black">
                  <a:lumMod val="65000"/>
                  <a:lumOff val="35000"/>
                </a:prstClr>
              </a:solidFill>
              <a:effectLst/>
              <a:uLnTx/>
              <a:uFillTx/>
              <a:latin typeface="+mj-ea"/>
              <a:ea typeface="+mj-ea"/>
              <a:cs typeface="+mj-ea"/>
              <a:sym typeface="Calibri" panose="020F0502020204030204" charset="0"/>
            </a:endParaRPr>
          </a:p>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rPr>
              <a:t>大幅降低专网线路费用。灵活整合现有线路资源,，根据业务自由调度网络。</a:t>
            </a:r>
            <a:endParaRPr lang="zh-CN" altLang="en-US" sz="1300" noProof="0" dirty="0">
              <a:ln>
                <a:noFill/>
              </a:ln>
              <a:solidFill>
                <a:prstClr val="black">
                  <a:lumMod val="65000"/>
                  <a:lumOff val="35000"/>
                </a:prstClr>
              </a:solidFill>
              <a:effectLst/>
              <a:uLnTx/>
              <a:uFillTx/>
              <a:latin typeface="+mj-ea"/>
              <a:ea typeface="+mj-ea"/>
              <a:cs typeface="+mj-ea"/>
              <a:sym typeface="Calibri" panose="020F0502020204030204" charset="0"/>
            </a:endParaRPr>
          </a:p>
        </p:txBody>
      </p:sp>
      <p:sp>
        <p:nvSpPr>
          <p:cNvPr id="104" name="文本框 20"/>
          <p:cNvSpPr txBox="1"/>
          <p:nvPr>
            <p:custDataLst>
              <p:tags r:id="rId41"/>
            </p:custDataLst>
          </p:nvPr>
        </p:nvSpPr>
        <p:spPr>
          <a:xfrm>
            <a:off x="8657025" y="4916065"/>
            <a:ext cx="958613" cy="313055"/>
          </a:xfrm>
          <a:prstGeom prst="rect">
            <a:avLst/>
          </a:prstGeom>
          <a:noFill/>
        </p:spPr>
        <p:txBody>
          <a:bodyPr wrap="square" lIns="68271" tIns="34136" rIns="68271" bIns="34136">
            <a:spAutoFit/>
          </a:bodyPr>
          <a:lstStyle>
            <a:defPPr>
              <a:defRPr lang="zh-CN"/>
            </a:defPPr>
            <a:lvl1pPr marR="0" lvl="0" indent="0" algn="ctr" fontAlgn="auto">
              <a:lnSpc>
                <a:spcPct val="100000"/>
              </a:lnSpc>
              <a:spcBef>
                <a:spcPts val="0"/>
              </a:spcBef>
              <a:spcAft>
                <a:spcPts val="0"/>
              </a:spcAft>
              <a:buClrTx/>
              <a:buSzTx/>
              <a:buFontTx/>
              <a:buNone/>
              <a:defRPr sz="1600">
                <a:ln>
                  <a:noFill/>
                </a:ln>
                <a:solidFill>
                  <a:prstClr val="black">
                    <a:lumMod val="65000"/>
                    <a:lumOff val="35000"/>
                  </a:prstClr>
                </a:solidFill>
                <a:effectLst/>
                <a:uLnTx/>
                <a:uFillTx/>
                <a:latin typeface="PingFang SC" panose="020B0400000000000000" pitchFamily="34" charset="-122"/>
                <a:ea typeface="PingFang SC" panose="020B0400000000000000" pitchFamily="34" charset="-122"/>
              </a:defRPr>
            </a:lvl1pPr>
          </a:lstStyle>
          <a:p>
            <a:r>
              <a:rPr lang="zh-CN" altLang="en-US" b="1" dirty="0">
                <a:solidFill>
                  <a:srgbClr val="6F91D5"/>
                </a:solidFill>
                <a:latin typeface="+mj-ea"/>
                <a:ea typeface="+mj-ea"/>
                <a:sym typeface="宋体" panose="02010600030101010101" pitchFamily="2" charset="-122"/>
              </a:rPr>
              <a:t>泛在连接</a:t>
            </a:r>
            <a:endParaRPr lang="zh-CN" altLang="en-US" b="1" dirty="0">
              <a:solidFill>
                <a:srgbClr val="6F91D5"/>
              </a:solidFill>
              <a:latin typeface="+mj-ea"/>
              <a:ea typeface="+mj-ea"/>
              <a:sym typeface="宋体" panose="02010600030101010101" pitchFamily="2" charset="-122"/>
            </a:endParaRPr>
          </a:p>
        </p:txBody>
      </p:sp>
      <p:sp>
        <p:nvSpPr>
          <p:cNvPr id="105" name="矩形 47"/>
          <p:cNvSpPr>
            <a:spLocks noChangeArrowheads="1"/>
          </p:cNvSpPr>
          <p:nvPr>
            <p:custDataLst>
              <p:tags r:id="rId42"/>
            </p:custDataLst>
          </p:nvPr>
        </p:nvSpPr>
        <p:spPr bwMode="auto">
          <a:xfrm>
            <a:off x="7910830" y="3861633"/>
            <a:ext cx="2814955" cy="95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lnSpc>
                <a:spcPct val="150000"/>
              </a:lnSpc>
              <a:buFont typeface="Arial" panose="020B0604020202020204" pitchFamily="34" charset="0"/>
              <a:buChar char="•"/>
            </a:pPr>
            <a:r>
              <a:rPr lang="zh-CN" altLang="en-US" sz="1300" dirty="0">
                <a:solidFill>
                  <a:prstClr val="black">
                    <a:lumMod val="65000"/>
                    <a:lumOff val="35000"/>
                  </a:prstClr>
                </a:solidFill>
                <a:latin typeface="+mj-ea"/>
                <a:ea typeface="+mj-ea"/>
                <a:cs typeface="+mj-ea"/>
                <a:sym typeface="Calibri" panose="020F0502020204030204" charset="0"/>
              </a:rPr>
              <a:t>以业务为中心的局域网云连接</a:t>
            </a:r>
            <a:endParaRPr lang="zh-CN" altLang="en-US" sz="1300" dirty="0">
              <a:solidFill>
                <a:prstClr val="black">
                  <a:lumMod val="65000"/>
                  <a:lumOff val="35000"/>
                </a:prstClr>
              </a:solidFill>
              <a:latin typeface="+mj-ea"/>
              <a:ea typeface="+mj-ea"/>
              <a:cs typeface="+mj-ea"/>
              <a:sym typeface="Calibri" panose="020F0502020204030204" charset="0"/>
            </a:endParaRPr>
          </a:p>
          <a:p>
            <a:pPr marL="171450" indent="-171450">
              <a:lnSpc>
                <a:spcPct val="150000"/>
              </a:lnSpc>
              <a:buFont typeface="Arial" panose="020B0604020202020204" pitchFamily="34" charset="0"/>
              <a:buChar char="•"/>
            </a:pPr>
            <a:r>
              <a:rPr lang="zh-CN" altLang="en-US" sz="1300" dirty="0">
                <a:solidFill>
                  <a:prstClr val="black">
                    <a:lumMod val="65000"/>
                    <a:lumOff val="35000"/>
                  </a:prstClr>
                </a:solidFill>
                <a:latin typeface="+mj-ea"/>
                <a:ea typeface="+mj-ea"/>
                <a:cs typeface="+mj-ea"/>
                <a:sym typeface="Calibri" panose="020F0502020204030204" charset="0"/>
              </a:rPr>
              <a:t>融合5G新网络技术，不改变网络结构,不増加网络线路。</a:t>
            </a:r>
            <a:endParaRPr lang="zh-CN" altLang="en-US" sz="1300" dirty="0">
              <a:solidFill>
                <a:prstClr val="black">
                  <a:lumMod val="65000"/>
                  <a:lumOff val="35000"/>
                </a:prstClr>
              </a:solidFill>
              <a:latin typeface="+mj-ea"/>
              <a:ea typeface="+mj-ea"/>
              <a:cs typeface="+mj-ea"/>
              <a:sym typeface="Calibri" panose="020F0502020204030204" charset="0"/>
            </a:endParaRPr>
          </a:p>
        </p:txBody>
      </p:sp>
      <p:sp>
        <p:nvSpPr>
          <p:cNvPr id="31753" name="矩形 63"/>
          <p:cNvSpPr>
            <a:spLocks noChangeArrowheads="1"/>
          </p:cNvSpPr>
          <p:nvPr>
            <p:custDataLst>
              <p:tags r:id="rId43"/>
            </p:custDataLst>
          </p:nvPr>
        </p:nvSpPr>
        <p:spPr bwMode="auto">
          <a:xfrm>
            <a:off x="3111342" y="1146636"/>
            <a:ext cx="546100"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A05204"/>
                </a:solidFill>
                <a:effectLst/>
                <a:uLnTx/>
                <a:uFillTx/>
                <a:latin typeface="+mj-ea"/>
                <a:ea typeface="+mj-ea"/>
              </a:rPr>
              <a:t>好</a:t>
            </a:r>
            <a:endParaRPr kumimoji="0" lang="zh-CN" altLang="en-US" sz="2400" b="1" i="0" u="none" strike="noStrike" kern="1200" cap="none" spc="0" normalizeH="0" baseline="0" noProof="0" dirty="0">
              <a:ln>
                <a:noFill/>
              </a:ln>
              <a:solidFill>
                <a:srgbClr val="A05204"/>
              </a:solidFill>
              <a:effectLst/>
              <a:uLnTx/>
              <a:uFillTx/>
              <a:latin typeface="+mj-ea"/>
              <a:ea typeface="+mj-ea"/>
            </a:endParaRPr>
          </a:p>
        </p:txBody>
      </p:sp>
      <p:sp>
        <p:nvSpPr>
          <p:cNvPr id="6" name="矩形 63"/>
          <p:cNvSpPr>
            <a:spLocks noChangeArrowheads="1"/>
          </p:cNvSpPr>
          <p:nvPr>
            <p:custDataLst>
              <p:tags r:id="rId44"/>
            </p:custDataLst>
          </p:nvPr>
        </p:nvSpPr>
        <p:spPr bwMode="auto">
          <a:xfrm>
            <a:off x="8376871" y="5252049"/>
            <a:ext cx="546100"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2400" b="1" dirty="0">
                <a:solidFill>
                  <a:srgbClr val="A05204"/>
                </a:solidFill>
                <a:latin typeface="+mj-ea"/>
                <a:ea typeface="+mj-ea"/>
              </a:rPr>
              <a:t>多</a:t>
            </a:r>
            <a:endParaRPr lang="zh-CN" altLang="en-US" sz="2400" b="1" dirty="0">
              <a:solidFill>
                <a:srgbClr val="A05204"/>
              </a:solidFill>
              <a:latin typeface="+mj-ea"/>
              <a:ea typeface="+mj-ea"/>
            </a:endParaRPr>
          </a:p>
        </p:txBody>
      </p:sp>
      <p:sp>
        <p:nvSpPr>
          <p:cNvPr id="3" name="矩形 63"/>
          <p:cNvSpPr>
            <a:spLocks noChangeArrowheads="1"/>
          </p:cNvSpPr>
          <p:nvPr>
            <p:custDataLst>
              <p:tags r:id="rId45"/>
            </p:custDataLst>
          </p:nvPr>
        </p:nvSpPr>
        <p:spPr bwMode="auto">
          <a:xfrm>
            <a:off x="3111549" y="5280174"/>
            <a:ext cx="546100"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A05204"/>
                </a:solidFill>
                <a:effectLst/>
                <a:uLnTx/>
                <a:uFillTx/>
                <a:latin typeface="微软雅黑" panose="020B0503020204020204" charset="-122"/>
                <a:ea typeface="微软雅黑" panose="020B0503020204020204" charset="-122"/>
                <a:cs typeface="+mn-cs"/>
              </a:rPr>
              <a:t>省</a:t>
            </a:r>
            <a:endParaRPr kumimoji="0" lang="zh-CN" altLang="en-US" sz="2400" b="1" i="0" u="none" strike="noStrike" kern="1200" cap="none" spc="0" normalizeH="0" baseline="0" noProof="0" dirty="0">
              <a:ln>
                <a:noFill/>
              </a:ln>
              <a:solidFill>
                <a:srgbClr val="A05204"/>
              </a:solidFill>
              <a:effectLst/>
              <a:uLnTx/>
              <a:uFillTx/>
              <a:latin typeface="微软雅黑" panose="020B0503020204020204" charset="-122"/>
              <a:ea typeface="微软雅黑" panose="020B0503020204020204" charset="-122"/>
              <a:cs typeface="+mn-cs"/>
            </a:endParaRPr>
          </a:p>
        </p:txBody>
      </p:sp>
      <p:sp>
        <p:nvSpPr>
          <p:cNvPr id="8" name="矩形 63"/>
          <p:cNvSpPr>
            <a:spLocks noChangeArrowheads="1"/>
          </p:cNvSpPr>
          <p:nvPr>
            <p:custDataLst>
              <p:tags r:id="rId46"/>
            </p:custDataLst>
          </p:nvPr>
        </p:nvSpPr>
        <p:spPr bwMode="auto">
          <a:xfrm>
            <a:off x="8377063" y="1146901"/>
            <a:ext cx="546100"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2400" b="1" dirty="0">
                <a:solidFill>
                  <a:srgbClr val="A05204"/>
                </a:solidFill>
                <a:latin typeface="+mj-ea"/>
                <a:ea typeface="+mj-ea"/>
              </a:rPr>
              <a:t>快</a:t>
            </a:r>
            <a:endParaRPr lang="zh-CN" altLang="en-US" sz="2400" b="1" dirty="0">
              <a:solidFill>
                <a:srgbClr val="A05204"/>
              </a:solidFill>
              <a:latin typeface="+mj-ea"/>
              <a:ea typeface="+mj-ea"/>
            </a:endParaRPr>
          </a:p>
        </p:txBody>
      </p:sp>
      <p:sp>
        <p:nvSpPr>
          <p:cNvPr id="76" name="Freeform 81"/>
          <p:cNvSpPr/>
          <p:nvPr>
            <p:custDataLst>
              <p:tags r:id="rId47"/>
            </p:custDataLst>
          </p:nvPr>
        </p:nvSpPr>
        <p:spPr bwMode="auto">
          <a:xfrm>
            <a:off x="5046345" y="2811780"/>
            <a:ext cx="165100" cy="63500"/>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7" name="Freeform 82"/>
          <p:cNvSpPr>
            <a:spLocks noEditPoints="1"/>
          </p:cNvSpPr>
          <p:nvPr>
            <p:custDataLst>
              <p:tags r:id="rId48"/>
            </p:custDataLst>
          </p:nvPr>
        </p:nvSpPr>
        <p:spPr bwMode="auto">
          <a:xfrm>
            <a:off x="4982210" y="2444750"/>
            <a:ext cx="292100" cy="316230"/>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8" name="Freeform 83"/>
          <p:cNvSpPr/>
          <p:nvPr>
            <p:custDataLst>
              <p:tags r:id="rId49"/>
            </p:custDataLst>
          </p:nvPr>
        </p:nvSpPr>
        <p:spPr bwMode="auto">
          <a:xfrm>
            <a:off x="5046345" y="2776855"/>
            <a:ext cx="165100" cy="24130"/>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9" name="Freeform 84"/>
          <p:cNvSpPr/>
          <p:nvPr>
            <p:custDataLst>
              <p:tags r:id="rId50"/>
            </p:custDataLst>
          </p:nvPr>
        </p:nvSpPr>
        <p:spPr bwMode="auto">
          <a:xfrm>
            <a:off x="4986020" y="2347595"/>
            <a:ext cx="67945" cy="62230"/>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0" name="Freeform 85"/>
          <p:cNvSpPr/>
          <p:nvPr>
            <p:custDataLst>
              <p:tags r:id="rId51"/>
            </p:custDataLst>
          </p:nvPr>
        </p:nvSpPr>
        <p:spPr bwMode="auto">
          <a:xfrm>
            <a:off x="5203825" y="2347595"/>
            <a:ext cx="66675" cy="67310"/>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1" name="Freeform 86"/>
          <p:cNvSpPr/>
          <p:nvPr>
            <p:custDataLst>
              <p:tags r:id="rId52"/>
            </p:custDataLst>
          </p:nvPr>
        </p:nvSpPr>
        <p:spPr bwMode="auto">
          <a:xfrm>
            <a:off x="5112385" y="2304415"/>
            <a:ext cx="27940" cy="78740"/>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Tree>
    <p:custDataLst>
      <p:tags r:id="rId5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753"/>
                                        </p:tgtEl>
                                        <p:attrNameLst>
                                          <p:attrName>style.visibility</p:attrName>
                                        </p:attrNameLst>
                                      </p:cBhvr>
                                      <p:to>
                                        <p:strVal val="visible"/>
                                      </p:to>
                                    </p:set>
                                    <p:anim calcmode="lin" valueType="num">
                                      <p:cBhvr additive="base">
                                        <p:cTn id="12" dur="500" fill="hold"/>
                                        <p:tgtEl>
                                          <p:spTgt spid="31753"/>
                                        </p:tgtEl>
                                        <p:attrNameLst>
                                          <p:attrName>ppt_x</p:attrName>
                                        </p:attrNameLst>
                                      </p:cBhvr>
                                      <p:tavLst>
                                        <p:tav tm="0">
                                          <p:val>
                                            <p:strVal val="#ppt_x"/>
                                          </p:val>
                                        </p:tav>
                                        <p:tav tm="100000">
                                          <p:val>
                                            <p:strVal val="#ppt_x"/>
                                          </p:val>
                                        </p:tav>
                                      </p:tavLst>
                                    </p:anim>
                                    <p:anim calcmode="lin" valueType="num">
                                      <p:cBhvr additive="base">
                                        <p:cTn id="13" dur="500" fill="hold"/>
                                        <p:tgtEl>
                                          <p:spTgt spid="3175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right)">
                                      <p:cBhvr>
                                        <p:cTn id="17" dur="250"/>
                                        <p:tgtEl>
                                          <p:spTgt spid="9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250"/>
                                        <p:tgtEl>
                                          <p:spTgt spid="9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250"/>
                                        <p:tgtEl>
                                          <p:spTgt spid="98"/>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3" presetClass="entr" presetSubtype="16"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250" fill="hold"/>
                                        <p:tgtEl>
                                          <p:spTgt spid="55"/>
                                        </p:tgtEl>
                                        <p:attrNameLst>
                                          <p:attrName>ppt_w</p:attrName>
                                        </p:attrNameLst>
                                      </p:cBhvr>
                                      <p:tavLst>
                                        <p:tav tm="0">
                                          <p:val>
                                            <p:fltVal val="0"/>
                                          </p:val>
                                        </p:tav>
                                        <p:tav tm="100000">
                                          <p:val>
                                            <p:strVal val="#ppt_w"/>
                                          </p:val>
                                        </p:tav>
                                      </p:tavLst>
                                    </p:anim>
                                    <p:anim calcmode="lin" valueType="num">
                                      <p:cBhvr>
                                        <p:cTn id="33" dur="250" fill="hold"/>
                                        <p:tgtEl>
                                          <p:spTgt spid="55"/>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ipe(left)">
                                      <p:cBhvr>
                                        <p:cTn id="37" dur="250"/>
                                        <p:tgtEl>
                                          <p:spTgt spid="9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250"/>
                                        <p:tgtEl>
                                          <p:spTgt spid="9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250"/>
                                        <p:tgtEl>
                                          <p:spTgt spid="10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250"/>
                                        <p:tgtEl>
                                          <p:spTgt spid="101"/>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3" presetClass="entr" presetSubtype="16"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250" fill="hold"/>
                                        <p:tgtEl>
                                          <p:spTgt spid="63"/>
                                        </p:tgtEl>
                                        <p:attrNameLst>
                                          <p:attrName>ppt_w</p:attrName>
                                        </p:attrNameLst>
                                      </p:cBhvr>
                                      <p:tavLst>
                                        <p:tav tm="0">
                                          <p:val>
                                            <p:fltVal val="0"/>
                                          </p:val>
                                        </p:tav>
                                        <p:tav tm="100000">
                                          <p:val>
                                            <p:strVal val="#ppt_w"/>
                                          </p:val>
                                        </p:tav>
                                      </p:tavLst>
                                    </p:anim>
                                    <p:anim calcmode="lin" valueType="num">
                                      <p:cBhvr>
                                        <p:cTn id="57" dur="250" fill="hold"/>
                                        <p:tgtEl>
                                          <p:spTgt spid="63"/>
                                        </p:tgtEl>
                                        <p:attrNameLst>
                                          <p:attrName>ppt_h</p:attrName>
                                        </p:attrNameLst>
                                      </p:cBhvr>
                                      <p:tavLst>
                                        <p:tav tm="0">
                                          <p:val>
                                            <p:fltVal val="0"/>
                                          </p:val>
                                        </p:tav>
                                        <p:tav tm="100000">
                                          <p:val>
                                            <p:strVal val="#ppt_h"/>
                                          </p:val>
                                        </p:tav>
                                      </p:tavLst>
                                    </p:anim>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250"/>
                                        <p:tgtEl>
                                          <p:spTgt spid="96"/>
                                        </p:tgtEl>
                                      </p:cBhvr>
                                    </p:animEffect>
                                  </p:childTnLst>
                                </p:cTn>
                              </p:par>
                            </p:childTnLst>
                          </p:cTn>
                        </p:par>
                        <p:par>
                          <p:cTn id="62" fill="hold">
                            <p:stCondLst>
                              <p:cond delay="5000"/>
                            </p:stCondLst>
                            <p:childTnLst>
                              <p:par>
                                <p:cTn id="63" presetID="22" presetClass="entr" presetSubtype="4" fill="hold" nodeType="after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250"/>
                                        <p:tgtEl>
                                          <p:spTgt spid="8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wipe(down)">
                                      <p:cBhvr>
                                        <p:cTn id="68" dur="250"/>
                                        <p:tgtEl>
                                          <p:spTgt spid="10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5"/>
                                        </p:tgtEl>
                                        <p:attrNameLst>
                                          <p:attrName>style.visibility</p:attrName>
                                        </p:attrNameLst>
                                      </p:cBhvr>
                                      <p:to>
                                        <p:strVal val="visible"/>
                                      </p:to>
                                    </p:set>
                                    <p:animEffect transition="in" filter="wipe(down)">
                                      <p:cBhvr>
                                        <p:cTn id="71" dur="250"/>
                                        <p:tgtEl>
                                          <p:spTgt spid="105"/>
                                        </p:tgtEl>
                                      </p:cBhvr>
                                    </p:animEffect>
                                  </p:childTnLst>
                                </p:cTn>
                              </p:par>
                            </p:childTnLst>
                          </p:cTn>
                        </p:par>
                        <p:par>
                          <p:cTn id="72" fill="hold">
                            <p:stCondLst>
                              <p:cond delay="5500"/>
                            </p:stCondLst>
                            <p:childTnLst>
                              <p:par>
                                <p:cTn id="73" presetID="2" presetClass="entr" presetSubtype="4" fill="hold" grpId="0" nodeType="after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par>
                          <p:cTn id="77" fill="hold">
                            <p:stCondLst>
                              <p:cond delay="6000"/>
                            </p:stCondLst>
                            <p:childTnLst>
                              <p:par>
                                <p:cTn id="78" presetID="23" presetClass="entr" presetSubtype="16" fill="hold" nodeType="after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p:cTn id="80" dur="250" fill="hold"/>
                                        <p:tgtEl>
                                          <p:spTgt spid="67"/>
                                        </p:tgtEl>
                                        <p:attrNameLst>
                                          <p:attrName>ppt_w</p:attrName>
                                        </p:attrNameLst>
                                      </p:cBhvr>
                                      <p:tavLst>
                                        <p:tav tm="0">
                                          <p:val>
                                            <p:fltVal val="0"/>
                                          </p:val>
                                        </p:tav>
                                        <p:tav tm="100000">
                                          <p:val>
                                            <p:strVal val="#ppt_w"/>
                                          </p:val>
                                        </p:tav>
                                      </p:tavLst>
                                    </p:anim>
                                    <p:anim calcmode="lin" valueType="num">
                                      <p:cBhvr>
                                        <p:cTn id="81" dur="250" fill="hold"/>
                                        <p:tgtEl>
                                          <p:spTgt spid="67"/>
                                        </p:tgtEl>
                                        <p:attrNameLst>
                                          <p:attrName>ppt_h</p:attrName>
                                        </p:attrNameLst>
                                      </p:cBhvr>
                                      <p:tavLst>
                                        <p:tav tm="0">
                                          <p:val>
                                            <p:fltVal val="0"/>
                                          </p:val>
                                        </p:tav>
                                        <p:tav tm="100000">
                                          <p:val>
                                            <p:strVal val="#ppt_h"/>
                                          </p:val>
                                        </p:tav>
                                      </p:tavLst>
                                    </p:anim>
                                  </p:childTnLst>
                                </p:cTn>
                              </p:par>
                            </p:childTnLst>
                          </p:cTn>
                        </p:par>
                        <p:par>
                          <p:cTn id="82" fill="hold">
                            <p:stCondLst>
                              <p:cond delay="6500"/>
                            </p:stCondLst>
                            <p:childTnLst>
                              <p:par>
                                <p:cTn id="83" presetID="22" presetClass="entr" presetSubtype="2" fill="hold" grpId="0"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wipe(right)">
                                      <p:cBhvr>
                                        <p:cTn id="85" dur="250"/>
                                        <p:tgtEl>
                                          <p:spTgt spid="97"/>
                                        </p:tgtEl>
                                      </p:cBhvr>
                                    </p:animEffect>
                                  </p:childTnLst>
                                </p:cTn>
                              </p:par>
                            </p:childTnLst>
                          </p:cTn>
                        </p:par>
                        <p:par>
                          <p:cTn id="86" fill="hold">
                            <p:stCondLst>
                              <p:cond delay="7000"/>
                            </p:stCondLst>
                            <p:childTnLst>
                              <p:par>
                                <p:cTn id="87" presetID="10" presetClass="entr" presetSubtype="0"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Effect transition="in" filter="fade">
                                      <p:cBhvr>
                                        <p:cTn id="89" dur="250"/>
                                        <p:tgtEl>
                                          <p:spTgt spid="10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fade">
                                      <p:cBhvr>
                                        <p:cTn id="92" dur="250"/>
                                        <p:tgtEl>
                                          <p:spTgt spid="102"/>
                                        </p:tgtEl>
                                      </p:cBhvr>
                                    </p:animEffect>
                                  </p:childTnLst>
                                </p:cTn>
                              </p:par>
                              <p:par>
                                <p:cTn id="93" presetID="10" presetClass="entr" presetSubtype="0" fill="hold"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ldLvl="0" animBg="1"/>
      <p:bldP spid="95" grpId="0" bldLvl="0" animBg="1"/>
      <p:bldP spid="96" grpId="0" bldLvl="0" animBg="1"/>
      <p:bldP spid="97" grpId="0" bldLvl="0" animBg="1"/>
      <p:bldP spid="98" grpId="0"/>
      <p:bldP spid="99" grpId="0"/>
      <p:bldP spid="100" grpId="0"/>
      <p:bldP spid="101" grpId="0"/>
      <p:bldP spid="102" grpId="0"/>
      <p:bldP spid="103" grpId="0"/>
      <p:bldP spid="104" grpId="0"/>
      <p:bldP spid="105" grpId="0"/>
      <p:bldP spid="31753" grpId="0"/>
      <p:bldP spid="6" grpId="0"/>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业务概要</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sp>
        <p:nvSpPr>
          <p:cNvPr id="9" name="矩形 259"/>
          <p:cNvSpPr>
            <a:spLocks noChangeArrowheads="1"/>
          </p:cNvSpPr>
          <p:nvPr/>
        </p:nvSpPr>
        <p:spPr bwMode="auto">
          <a:xfrm>
            <a:off x="1195705" y="1151315"/>
            <a:ext cx="9998710" cy="238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200000"/>
              </a:lnSpc>
              <a:buNone/>
            </a:pPr>
            <a:r>
              <a:rPr sz="1600" dirty="0">
                <a:solidFill>
                  <a:schemeClr val="tx1">
                    <a:lumMod val="75000"/>
                    <a:lumOff val="25000"/>
                  </a:schemeClr>
                </a:solidFill>
                <a:latin typeface="Arial" panose="020B0604020202020204" pitchFamily="34" charset="0"/>
                <a:cs typeface="Arial" panose="020B0604020202020204" pitchFamily="34" charset="0"/>
              </a:rPr>
              <a:t>云网融合集成业务</a:t>
            </a:r>
            <a:r>
              <a:rPr lang="zh-CN" sz="1600" dirty="0">
                <a:solidFill>
                  <a:schemeClr val="tx1">
                    <a:lumMod val="75000"/>
                    <a:lumOff val="25000"/>
                  </a:schemeClr>
                </a:solidFill>
                <a:latin typeface="Arial" panose="020B0604020202020204" pitchFamily="34" charset="0"/>
                <a:cs typeface="Arial" panose="020B0604020202020204" pitchFamily="34" charset="0"/>
              </a:rPr>
              <a:t>以用户的业务需求与创新为核心</a:t>
            </a:r>
            <a:r>
              <a:rPr sz="1600" dirty="0">
                <a:solidFill>
                  <a:schemeClr val="tx1">
                    <a:lumMod val="75000"/>
                    <a:lumOff val="25000"/>
                  </a:schemeClr>
                </a:solidFill>
                <a:latin typeface="Arial" panose="020B0604020202020204" pitchFamily="34" charset="0"/>
                <a:cs typeface="Arial" panose="020B0604020202020204" pitchFamily="34" charset="0"/>
              </a:rPr>
              <a:t>，</a:t>
            </a:r>
            <a:r>
              <a:rPr sz="1600" dirty="0" err="1">
                <a:solidFill>
                  <a:schemeClr val="tx1">
                    <a:lumMod val="75000"/>
                    <a:lumOff val="25000"/>
                  </a:schemeClr>
                </a:solidFill>
                <a:latin typeface="Arial" panose="020B0604020202020204" pitchFamily="34" charset="0"/>
                <a:cs typeface="Arial" panose="020B0604020202020204" pitchFamily="34" charset="0"/>
              </a:rPr>
              <a:t>依托现有网络</a:t>
            </a:r>
            <a:r>
              <a:rPr lang="zh-CN" altLang="en-US" sz="1600" dirty="0">
                <a:solidFill>
                  <a:schemeClr val="tx1">
                    <a:lumMod val="75000"/>
                    <a:lumOff val="25000"/>
                  </a:schemeClr>
                </a:solidFill>
                <a:latin typeface="Arial" panose="020B0604020202020204" pitchFamily="34" charset="0"/>
                <a:cs typeface="Arial" panose="020B0604020202020204" pitchFamily="34" charset="0"/>
              </a:rPr>
              <a:t>和互联网</a:t>
            </a:r>
            <a:r>
              <a:rPr sz="1600" dirty="0" err="1">
                <a:solidFill>
                  <a:schemeClr val="tx1">
                    <a:lumMod val="75000"/>
                    <a:lumOff val="25000"/>
                  </a:schemeClr>
                </a:solidFill>
                <a:latin typeface="Arial" panose="020B0604020202020204" pitchFamily="34" charset="0"/>
                <a:cs typeface="Arial" panose="020B0604020202020204" pitchFamily="34" charset="0"/>
              </a:rPr>
              <a:t>资源，通过构建灵活、可扩展的</a:t>
            </a:r>
            <a:r>
              <a:rPr lang="zh-CN" altLang="en-US" sz="1600" dirty="0">
                <a:solidFill>
                  <a:schemeClr val="tx1">
                    <a:lumMod val="75000"/>
                    <a:lumOff val="25000"/>
                  </a:schemeClr>
                </a:solidFill>
                <a:latin typeface="Arial" panose="020B0604020202020204" pitchFamily="34" charset="0"/>
                <a:cs typeface="Arial" panose="020B0604020202020204" pitchFamily="34" charset="0"/>
              </a:rPr>
              <a:t>云网协同和融合的弹性</a:t>
            </a:r>
            <a:r>
              <a:rPr sz="1600" dirty="0" err="1">
                <a:solidFill>
                  <a:schemeClr val="tx1">
                    <a:lumMod val="75000"/>
                    <a:lumOff val="25000"/>
                  </a:schemeClr>
                </a:solidFill>
                <a:latin typeface="Arial" panose="020B0604020202020204" pitchFamily="34" charset="0"/>
                <a:cs typeface="Arial" panose="020B0604020202020204" pitchFamily="34" charset="0"/>
              </a:rPr>
              <a:t>架构，实现</a:t>
            </a:r>
            <a:r>
              <a:rPr lang="zh-CN" altLang="en-US" sz="1600" dirty="0">
                <a:solidFill>
                  <a:schemeClr val="tx1">
                    <a:lumMod val="75000"/>
                    <a:lumOff val="25000"/>
                  </a:schemeClr>
                </a:solidFill>
                <a:latin typeface="Arial" panose="020B0604020202020204" pitchFamily="34" charset="0"/>
                <a:cs typeface="Arial" panose="020B0604020202020204" pitchFamily="34" charset="0"/>
              </a:rPr>
              <a:t>算力与算网</a:t>
            </a:r>
            <a:r>
              <a:rPr sz="1600" dirty="0" err="1">
                <a:solidFill>
                  <a:schemeClr val="tx1">
                    <a:lumMod val="75000"/>
                    <a:lumOff val="25000"/>
                  </a:schemeClr>
                </a:solidFill>
                <a:latin typeface="Arial" panose="020B0604020202020204" pitchFamily="34" charset="0"/>
                <a:cs typeface="Arial" panose="020B0604020202020204" pitchFamily="34" charset="0"/>
              </a:rPr>
              <a:t>资源的统一管理和优化配置，为用户提供高效、稳定的</a:t>
            </a:r>
            <a:r>
              <a:rPr lang="zh-CN" altLang="en-US" sz="1600" dirty="0">
                <a:solidFill>
                  <a:schemeClr val="tx1">
                    <a:lumMod val="75000"/>
                    <a:lumOff val="25000"/>
                  </a:schemeClr>
                </a:solidFill>
                <a:latin typeface="Arial" panose="020B0604020202020204" pitchFamily="34" charset="0"/>
                <a:cs typeface="Arial" panose="020B0604020202020204" pitchFamily="34" charset="0"/>
              </a:rPr>
              <a:t>智能化、网络化、数字化的</a:t>
            </a:r>
            <a:r>
              <a:rPr sz="1600" dirty="0" err="1">
                <a:solidFill>
                  <a:schemeClr val="tx1">
                    <a:lumMod val="75000"/>
                    <a:lumOff val="25000"/>
                  </a:schemeClr>
                </a:solidFill>
                <a:latin typeface="Arial" panose="020B0604020202020204" pitchFamily="34" charset="0"/>
                <a:cs typeface="Arial" panose="020B0604020202020204" pitchFamily="34" charset="0"/>
              </a:rPr>
              <a:t>服务保障。凭借</a:t>
            </a:r>
            <a:r>
              <a:rPr lang="zh-CN" altLang="en-US" sz="1600" dirty="0">
                <a:solidFill>
                  <a:schemeClr val="tx1">
                    <a:lumMod val="75000"/>
                    <a:lumOff val="25000"/>
                  </a:schemeClr>
                </a:solidFill>
                <a:latin typeface="Arial" panose="020B0604020202020204" pitchFamily="34" charset="0"/>
                <a:cs typeface="Arial" panose="020B0604020202020204" pitchFamily="34" charset="0"/>
              </a:rPr>
              <a:t>新一代互联网云网络</a:t>
            </a:r>
            <a:r>
              <a:rPr sz="1600" dirty="0" err="1">
                <a:solidFill>
                  <a:schemeClr val="tx1">
                    <a:lumMod val="75000"/>
                    <a:lumOff val="25000"/>
                  </a:schemeClr>
                </a:solidFill>
                <a:latin typeface="Arial" panose="020B0604020202020204" pitchFamily="34" charset="0"/>
                <a:cs typeface="Arial" panose="020B0604020202020204" pitchFamily="34" charset="0"/>
              </a:rPr>
              <a:t>的技术手段，如软件定义网络（SDN</a:t>
            </a:r>
            <a:r>
              <a:rPr sz="1600" dirty="0">
                <a:solidFill>
                  <a:schemeClr val="tx1">
                    <a:lumMod val="75000"/>
                    <a:lumOff val="25000"/>
                  </a:schemeClr>
                </a:solidFill>
                <a:latin typeface="Arial" panose="020B0604020202020204" pitchFamily="34" charset="0"/>
                <a:cs typeface="Arial" panose="020B0604020202020204" pitchFamily="34" charset="0"/>
              </a:rPr>
              <a:t>）、网络功能虚拟化（NFV）、</a:t>
            </a:r>
            <a:r>
              <a:rPr sz="1600" dirty="0" err="1">
                <a:solidFill>
                  <a:schemeClr val="tx1">
                    <a:lumMod val="75000"/>
                    <a:lumOff val="25000"/>
                  </a:schemeClr>
                </a:solidFill>
                <a:latin typeface="Arial" panose="020B0604020202020204" pitchFamily="34" charset="0"/>
                <a:cs typeface="Arial" panose="020B0604020202020204" pitchFamily="34" charset="0"/>
              </a:rPr>
              <a:t>边缘计算等，实现</a:t>
            </a:r>
            <a:r>
              <a:rPr lang="zh-CN" altLang="en-US" sz="1600" dirty="0">
                <a:solidFill>
                  <a:schemeClr val="tx1">
                    <a:lumMod val="75000"/>
                    <a:lumOff val="25000"/>
                  </a:schemeClr>
                </a:solidFill>
                <a:latin typeface="Arial" panose="020B0604020202020204" pitchFamily="34" charset="0"/>
                <a:cs typeface="Arial" panose="020B0604020202020204" pitchFamily="34" charset="0"/>
              </a:rPr>
              <a:t>全域覆盖的全连接</a:t>
            </a:r>
            <a:r>
              <a:rPr sz="1600" dirty="0" err="1">
                <a:solidFill>
                  <a:schemeClr val="tx1">
                    <a:lumMod val="75000"/>
                    <a:lumOff val="25000"/>
                  </a:schemeClr>
                </a:solidFill>
                <a:latin typeface="Arial" panose="020B0604020202020204" pitchFamily="34" charset="0"/>
                <a:cs typeface="Arial" panose="020B0604020202020204" pitchFamily="34" charset="0"/>
              </a:rPr>
              <a:t>网络智能化运营和快速响应能力，从而满足用户多样化、个性化的需求，提升用户体验和业务</a:t>
            </a:r>
            <a:r>
              <a:rPr lang="zh-CN" altLang="en-US" sz="1600" dirty="0">
                <a:solidFill>
                  <a:schemeClr val="tx1">
                    <a:lumMod val="75000"/>
                    <a:lumOff val="25000"/>
                  </a:schemeClr>
                </a:solidFill>
                <a:latin typeface="Arial" panose="020B0604020202020204" pitchFamily="34" charset="0"/>
                <a:cs typeface="Arial" panose="020B0604020202020204" pitchFamily="34" charset="0"/>
              </a:rPr>
              <a:t>降本增效的</a:t>
            </a:r>
            <a:r>
              <a:rPr sz="1600" dirty="0" err="1">
                <a:solidFill>
                  <a:schemeClr val="tx1">
                    <a:lumMod val="75000"/>
                    <a:lumOff val="25000"/>
                  </a:schemeClr>
                </a:solidFill>
                <a:latin typeface="Arial" panose="020B0604020202020204" pitchFamily="34" charset="0"/>
                <a:cs typeface="Arial" panose="020B0604020202020204" pitchFamily="34" charset="0"/>
              </a:rPr>
              <a:t>价值</a:t>
            </a:r>
            <a:r>
              <a:rPr sz="1600" dirty="0">
                <a:solidFill>
                  <a:schemeClr val="tx1">
                    <a:lumMod val="75000"/>
                    <a:lumOff val="25000"/>
                  </a:schemeClr>
                </a:solidFill>
                <a:latin typeface="Arial" panose="020B0604020202020204" pitchFamily="34" charset="0"/>
                <a:cs typeface="Arial" panose="020B0604020202020204" pitchFamily="34" charset="0"/>
              </a:rPr>
              <a:t>。</a:t>
            </a:r>
            <a:endParaRPr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grpSp>
        <p:nvGrpSpPr>
          <p:cNvPr id="15" name="组合 14"/>
          <p:cNvGrpSpPr/>
          <p:nvPr/>
        </p:nvGrpSpPr>
        <p:grpSpPr>
          <a:xfrm>
            <a:off x="1157605" y="4465955"/>
            <a:ext cx="2340000" cy="1080000"/>
            <a:chOff x="1599" y="6296"/>
            <a:chExt cx="3685" cy="1701"/>
          </a:xfrm>
        </p:grpSpPr>
        <p:grpSp>
          <p:nvGrpSpPr>
            <p:cNvPr id="41" name="组合 40"/>
            <p:cNvGrpSpPr/>
            <p:nvPr>
              <p:custDataLst>
                <p:tags r:id="rId3"/>
              </p:custDataLst>
            </p:nvPr>
          </p:nvGrpSpPr>
          <p:grpSpPr>
            <a:xfrm>
              <a:off x="1599" y="6296"/>
              <a:ext cx="3685" cy="1701"/>
              <a:chOff x="3112298" y="1278043"/>
              <a:chExt cx="1580973" cy="1148113"/>
            </a:xfrm>
          </p:grpSpPr>
          <p:sp>
            <p:nvSpPr>
              <p:cNvPr id="42" name="Freeform 5"/>
              <p:cNvSpPr/>
              <p:nvPr>
                <p:custDataLst>
                  <p:tags r:id="rId4"/>
                </p:custDataLst>
              </p:nvPr>
            </p:nvSpPr>
            <p:spPr bwMode="auto">
              <a:xfrm>
                <a:off x="3112298" y="1278043"/>
                <a:ext cx="1580973" cy="1148113"/>
              </a:xfrm>
              <a:prstGeom prst="round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12" name="Freeform 5"/>
              <p:cNvSpPr/>
              <p:nvPr>
                <p:custDataLst>
                  <p:tags r:id="rId5"/>
                </p:custDataLst>
              </p:nvPr>
            </p:nvSpPr>
            <p:spPr bwMode="auto">
              <a:xfrm>
                <a:off x="3234141" y="1469756"/>
                <a:ext cx="1337746" cy="765409"/>
              </a:xfrm>
              <a:prstGeom prst="roundRect">
                <a:avLst/>
              </a:prstGeom>
              <a:solidFill>
                <a:srgbClr val="B18560"/>
              </a:solidFill>
              <a:ln w="28575" cap="flat">
                <a:noFill/>
                <a:prstDash val="solid"/>
                <a:miter lim="800000"/>
              </a:ln>
              <a:effectLst/>
            </p:spPr>
            <p:txBody>
              <a:bodyPr lIns="68271" tIns="34136" rIns="68271" bIns="34136"/>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cs typeface="Arial" panose="020B0604020202020204" pitchFamily="34" charset="0"/>
                  <a:sym typeface="+mn-ea"/>
                </a:endParaRPr>
              </a:p>
            </p:txBody>
          </p:sp>
        </p:grpSp>
        <p:sp>
          <p:nvSpPr>
            <p:cNvPr id="14" name="矩形 259"/>
            <p:cNvSpPr>
              <a:spLocks noChangeArrowheads="1"/>
            </p:cNvSpPr>
            <p:nvPr/>
          </p:nvSpPr>
          <p:spPr bwMode="auto">
            <a:xfrm>
              <a:off x="2126" y="6966"/>
              <a:ext cx="2631"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zh-CN" altLang="en-US" sz="1500" b="1" dirty="0">
                  <a:solidFill>
                    <a:schemeClr val="bg1"/>
                  </a:solidFill>
                  <a:latin typeface="Arial" panose="020B0604020202020204" pitchFamily="34" charset="0"/>
                  <a:cs typeface="Arial" panose="020B0604020202020204" pitchFamily="34" charset="0"/>
                </a:rPr>
                <a:t>云网融合集成业务</a:t>
              </a:r>
              <a:endParaRPr lang="zh-CN" altLang="en-US" sz="1500" b="1" dirty="0">
                <a:solidFill>
                  <a:schemeClr val="bg1"/>
                </a:solidFill>
                <a:latin typeface="Arial" panose="020B0604020202020204" pitchFamily="34" charset="0"/>
                <a:cs typeface="Arial" panose="020B0604020202020204" pitchFamily="34" charset="0"/>
              </a:endParaRPr>
            </a:p>
          </p:txBody>
        </p:sp>
      </p:grpSp>
      <p:grpSp>
        <p:nvGrpSpPr>
          <p:cNvPr id="17" name="组合 16"/>
          <p:cNvGrpSpPr/>
          <p:nvPr>
            <p:custDataLst>
              <p:tags r:id="rId6"/>
            </p:custDataLst>
          </p:nvPr>
        </p:nvGrpSpPr>
        <p:grpSpPr>
          <a:xfrm>
            <a:off x="4419600" y="4043045"/>
            <a:ext cx="1800000" cy="720000"/>
            <a:chOff x="1599" y="6296"/>
            <a:chExt cx="2835" cy="1134"/>
          </a:xfrm>
        </p:grpSpPr>
        <p:grpSp>
          <p:nvGrpSpPr>
            <p:cNvPr id="18" name="组合 17"/>
            <p:cNvGrpSpPr/>
            <p:nvPr>
              <p:custDataLst>
                <p:tags r:id="rId7"/>
              </p:custDataLst>
            </p:nvPr>
          </p:nvGrpSpPr>
          <p:grpSpPr>
            <a:xfrm>
              <a:off x="1599" y="6296"/>
              <a:ext cx="2835" cy="1134"/>
              <a:chOff x="3112298" y="1278043"/>
              <a:chExt cx="1216146" cy="765313"/>
            </a:xfrm>
          </p:grpSpPr>
          <p:sp>
            <p:nvSpPr>
              <p:cNvPr id="19" name="Freeform 5"/>
              <p:cNvSpPr/>
              <p:nvPr>
                <p:custDataLst>
                  <p:tags r:id="rId8"/>
                </p:custDataLst>
              </p:nvPr>
            </p:nvSpPr>
            <p:spPr bwMode="auto">
              <a:xfrm>
                <a:off x="3112298" y="1278043"/>
                <a:ext cx="1216146" cy="765313"/>
              </a:xfrm>
              <a:prstGeom prst="round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21" name="Freeform 5"/>
              <p:cNvSpPr/>
              <p:nvPr>
                <p:custDataLst>
                  <p:tags r:id="rId9"/>
                </p:custDataLst>
              </p:nvPr>
            </p:nvSpPr>
            <p:spPr bwMode="auto">
              <a:xfrm>
                <a:off x="3193384" y="1392134"/>
                <a:ext cx="1070209" cy="535719"/>
              </a:xfrm>
              <a:prstGeom prst="roundRect">
                <a:avLst/>
              </a:prstGeom>
              <a:solidFill>
                <a:srgbClr val="B18560"/>
              </a:solidFill>
              <a:ln w="28575" cap="flat">
                <a:noFill/>
                <a:prstDash val="solid"/>
                <a:miter lim="800000"/>
              </a:ln>
              <a:effectLst/>
            </p:spPr>
            <p:txBody>
              <a:bodyPr lIns="68271" tIns="34136" rIns="68271" bIns="34136"/>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cs typeface="Arial" panose="020B0604020202020204" pitchFamily="34" charset="0"/>
                  <a:sym typeface="+mn-ea"/>
                </a:endParaRPr>
              </a:p>
            </p:txBody>
          </p:sp>
        </p:grpSp>
        <p:sp>
          <p:nvSpPr>
            <p:cNvPr id="23" name="矩形 259"/>
            <p:cNvSpPr>
              <a:spLocks noChangeArrowheads="1"/>
            </p:cNvSpPr>
            <p:nvPr>
              <p:custDataLst>
                <p:tags r:id="rId10"/>
              </p:custDataLst>
            </p:nvPr>
          </p:nvSpPr>
          <p:spPr bwMode="auto">
            <a:xfrm>
              <a:off x="1987" y="6704"/>
              <a:ext cx="2058"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zh-CN" altLang="en-US" sz="1300" b="1" dirty="0">
                  <a:solidFill>
                    <a:schemeClr val="bg1"/>
                  </a:solidFill>
                  <a:latin typeface="Arial" panose="020B0604020202020204" pitchFamily="34" charset="0"/>
                  <a:cs typeface="Arial" panose="020B0604020202020204" pitchFamily="34" charset="0"/>
                </a:rPr>
                <a:t>云网边端一体化</a:t>
              </a:r>
              <a:endParaRPr lang="zh-CN" altLang="en-US" sz="1300" b="1" dirty="0">
                <a:solidFill>
                  <a:schemeClr val="bg1"/>
                </a:solidFill>
                <a:latin typeface="Arial" panose="020B0604020202020204" pitchFamily="34" charset="0"/>
                <a:cs typeface="Arial" panose="020B0604020202020204" pitchFamily="34" charset="0"/>
              </a:endParaRPr>
            </a:p>
          </p:txBody>
        </p:sp>
      </p:grpSp>
      <p:grpSp>
        <p:nvGrpSpPr>
          <p:cNvPr id="24" name="组合 23"/>
          <p:cNvGrpSpPr/>
          <p:nvPr>
            <p:custDataLst>
              <p:tags r:id="rId11"/>
            </p:custDataLst>
          </p:nvPr>
        </p:nvGrpSpPr>
        <p:grpSpPr>
          <a:xfrm>
            <a:off x="4419600" y="5308600"/>
            <a:ext cx="1800000" cy="720000"/>
            <a:chOff x="1599" y="6296"/>
            <a:chExt cx="2835" cy="1134"/>
          </a:xfrm>
        </p:grpSpPr>
        <p:grpSp>
          <p:nvGrpSpPr>
            <p:cNvPr id="25" name="组合 24"/>
            <p:cNvGrpSpPr/>
            <p:nvPr>
              <p:custDataLst>
                <p:tags r:id="rId12"/>
              </p:custDataLst>
            </p:nvPr>
          </p:nvGrpSpPr>
          <p:grpSpPr>
            <a:xfrm>
              <a:off x="1599" y="6296"/>
              <a:ext cx="2835" cy="1134"/>
              <a:chOff x="3112298" y="1278043"/>
              <a:chExt cx="1216146" cy="765313"/>
            </a:xfrm>
          </p:grpSpPr>
          <p:sp>
            <p:nvSpPr>
              <p:cNvPr id="26" name="Freeform 5"/>
              <p:cNvSpPr/>
              <p:nvPr>
                <p:custDataLst>
                  <p:tags r:id="rId13"/>
                </p:custDataLst>
              </p:nvPr>
            </p:nvSpPr>
            <p:spPr bwMode="auto">
              <a:xfrm>
                <a:off x="3112298" y="1278043"/>
                <a:ext cx="1216146" cy="765313"/>
              </a:xfrm>
              <a:prstGeom prst="roundRect">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27" name="Freeform 5"/>
              <p:cNvSpPr/>
              <p:nvPr>
                <p:custDataLst>
                  <p:tags r:id="rId14"/>
                </p:custDataLst>
              </p:nvPr>
            </p:nvSpPr>
            <p:spPr bwMode="auto">
              <a:xfrm>
                <a:off x="3193384" y="1392134"/>
                <a:ext cx="1070209" cy="535719"/>
              </a:xfrm>
              <a:prstGeom prst="roundRect">
                <a:avLst/>
              </a:prstGeom>
              <a:solidFill>
                <a:srgbClr val="B18560"/>
              </a:solidFill>
              <a:ln w="28575" cap="flat">
                <a:noFill/>
                <a:prstDash val="solid"/>
                <a:miter lim="800000"/>
              </a:ln>
              <a:effectLst/>
            </p:spPr>
            <p:txBody>
              <a:bodyPr lIns="68271" tIns="34136" rIns="68271" bIns="34136"/>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charset="-122"/>
                  <a:cs typeface="Arial" panose="020B0604020202020204" pitchFamily="34" charset="0"/>
                  <a:sym typeface="+mn-ea"/>
                </a:endParaRPr>
              </a:p>
            </p:txBody>
          </p:sp>
        </p:grpSp>
        <p:sp>
          <p:nvSpPr>
            <p:cNvPr id="28" name="矩形 259"/>
            <p:cNvSpPr>
              <a:spLocks noChangeArrowheads="1"/>
            </p:cNvSpPr>
            <p:nvPr>
              <p:custDataLst>
                <p:tags r:id="rId15"/>
              </p:custDataLst>
            </p:nvPr>
          </p:nvSpPr>
          <p:spPr bwMode="auto">
            <a:xfrm>
              <a:off x="1987" y="6704"/>
              <a:ext cx="2058"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zh-CN" altLang="en-US" sz="1300" b="1" dirty="0">
                  <a:solidFill>
                    <a:schemeClr val="bg1"/>
                  </a:solidFill>
                  <a:latin typeface="Arial" panose="020B0604020202020204" pitchFamily="34" charset="0"/>
                  <a:cs typeface="Arial" panose="020B0604020202020204" pitchFamily="34" charset="0"/>
                </a:rPr>
                <a:t>全连接物联专网</a:t>
              </a:r>
              <a:endParaRPr lang="zh-CN" altLang="en-US" sz="1300" b="1" dirty="0">
                <a:solidFill>
                  <a:schemeClr val="bg1"/>
                </a:solidFill>
                <a:latin typeface="Arial" panose="020B0604020202020204" pitchFamily="34" charset="0"/>
                <a:cs typeface="Arial" panose="020B0604020202020204" pitchFamily="34" charset="0"/>
              </a:endParaRPr>
            </a:p>
          </p:txBody>
        </p:sp>
      </p:grpSp>
      <p:sp>
        <p:nvSpPr>
          <p:cNvPr id="193" name="矩形 192"/>
          <p:cNvSpPr/>
          <p:nvPr>
            <p:custDataLst>
              <p:tags r:id="rId16"/>
            </p:custDataLst>
          </p:nvPr>
        </p:nvSpPr>
        <p:spPr>
          <a:xfrm>
            <a:off x="7035800" y="3920041"/>
            <a:ext cx="4383730" cy="971447"/>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29" name="矩形 28"/>
          <p:cNvSpPr/>
          <p:nvPr>
            <p:custDataLst>
              <p:tags r:id="rId17"/>
            </p:custDataLst>
          </p:nvPr>
        </p:nvSpPr>
        <p:spPr>
          <a:xfrm>
            <a:off x="7035800" y="5415915"/>
            <a:ext cx="4383730" cy="504190"/>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cxnSp>
        <p:nvCxnSpPr>
          <p:cNvPr id="31" name="肘形连接符 30"/>
          <p:cNvCxnSpPr/>
          <p:nvPr/>
        </p:nvCxnSpPr>
        <p:spPr>
          <a:xfrm rot="10800000" flipV="1">
            <a:off x="3497580" y="4403090"/>
            <a:ext cx="922020" cy="603250"/>
          </a:xfrm>
          <a:prstGeom prst="bentConnector3">
            <a:avLst>
              <a:gd name="adj1" fmla="val 50000"/>
            </a:avLst>
          </a:prstGeom>
          <a:ln w="50800">
            <a:solidFill>
              <a:schemeClr val="bg1">
                <a:lumMod val="50000"/>
              </a:schemeClr>
            </a:solidFill>
          </a:ln>
        </p:spPr>
        <p:style>
          <a:lnRef idx="2">
            <a:schemeClr val="accent1"/>
          </a:lnRef>
          <a:fillRef idx="0">
            <a:srgbClr val="FFFFFF"/>
          </a:fillRef>
          <a:effectRef idx="0">
            <a:srgbClr val="FFFFFF"/>
          </a:effectRef>
          <a:fontRef idx="minor">
            <a:schemeClr val="tx1"/>
          </a:fontRef>
        </p:style>
      </p:cxnSp>
      <p:cxnSp>
        <p:nvCxnSpPr>
          <p:cNvPr id="34" name="肘形连接符 33"/>
          <p:cNvCxnSpPr/>
          <p:nvPr/>
        </p:nvCxnSpPr>
        <p:spPr>
          <a:xfrm rot="5400000" flipV="1">
            <a:off x="3845560" y="5094605"/>
            <a:ext cx="685800" cy="462280"/>
          </a:xfrm>
          <a:prstGeom prst="bentConnector2">
            <a:avLst/>
          </a:prstGeom>
          <a:ln w="50800">
            <a:solidFill>
              <a:schemeClr val="bg1">
                <a:lumMod val="50000"/>
              </a:schemeClr>
            </a:solidFill>
          </a:ln>
        </p:spPr>
        <p:style>
          <a:lnRef idx="2">
            <a:schemeClr val="accent1"/>
          </a:lnRef>
          <a:fillRef idx="0">
            <a:srgbClr val="FFFFFF"/>
          </a:fillRef>
          <a:effectRef idx="0">
            <a:srgbClr val="FFFFFF"/>
          </a:effectRef>
          <a:fontRef idx="minor">
            <a:schemeClr val="tx1"/>
          </a:fontRef>
        </p:style>
      </p:cxnSp>
      <p:cxnSp>
        <p:nvCxnSpPr>
          <p:cNvPr id="35" name="肘形连接符 34"/>
          <p:cNvCxnSpPr>
            <a:stCxn id="193" idx="1"/>
            <a:endCxn id="19" idx="3"/>
          </p:cNvCxnSpPr>
          <p:nvPr>
            <p:custDataLst>
              <p:tags r:id="rId18"/>
            </p:custDataLst>
          </p:nvPr>
        </p:nvCxnSpPr>
        <p:spPr>
          <a:xfrm rot="10800000">
            <a:off x="6219600" y="4403045"/>
            <a:ext cx="816200" cy="2720"/>
          </a:xfrm>
          <a:prstGeom prst="bentConnector3">
            <a:avLst>
              <a:gd name="adj1" fmla="val 50000"/>
            </a:avLst>
          </a:prstGeom>
          <a:ln w="50800">
            <a:solidFill>
              <a:schemeClr val="bg1">
                <a:lumMod val="50000"/>
              </a:schemeClr>
            </a:solidFill>
          </a:ln>
        </p:spPr>
        <p:style>
          <a:lnRef idx="2">
            <a:schemeClr val="accent1"/>
          </a:lnRef>
          <a:fillRef idx="0">
            <a:srgbClr val="FFFFFF"/>
          </a:fillRef>
          <a:effectRef idx="0">
            <a:srgbClr val="FFFFFF"/>
          </a:effectRef>
          <a:fontRef idx="minor">
            <a:schemeClr val="tx1"/>
          </a:fontRef>
        </p:style>
      </p:cxnSp>
      <p:cxnSp>
        <p:nvCxnSpPr>
          <p:cNvPr id="36" name="肘形连接符 35"/>
          <p:cNvCxnSpPr/>
          <p:nvPr>
            <p:custDataLst>
              <p:tags r:id="rId19"/>
            </p:custDataLst>
          </p:nvPr>
        </p:nvCxnSpPr>
        <p:spPr>
          <a:xfrm rot="10800000">
            <a:off x="6219190" y="5668010"/>
            <a:ext cx="809625" cy="8255"/>
          </a:xfrm>
          <a:prstGeom prst="bentConnector3">
            <a:avLst>
              <a:gd name="adj1" fmla="val 49961"/>
            </a:avLst>
          </a:prstGeom>
          <a:ln w="50800">
            <a:solidFill>
              <a:schemeClr val="bg1">
                <a:lumMod val="50000"/>
              </a:schemeClr>
            </a:solidFill>
          </a:ln>
        </p:spPr>
        <p:style>
          <a:lnRef idx="2">
            <a:schemeClr val="accent1"/>
          </a:lnRef>
          <a:fillRef idx="0">
            <a:srgbClr val="FFFFFF"/>
          </a:fillRef>
          <a:effectRef idx="0">
            <a:srgbClr val="FFFFFF"/>
          </a:effectRef>
          <a:fontRef idx="minor">
            <a:schemeClr val="tx1"/>
          </a:fontRef>
        </p:style>
      </p:cxnSp>
      <p:sp>
        <p:nvSpPr>
          <p:cNvPr id="38" name="矩形 259"/>
          <p:cNvSpPr>
            <a:spLocks noChangeArrowheads="1"/>
          </p:cNvSpPr>
          <p:nvPr>
            <p:custDataLst>
              <p:tags r:id="rId20"/>
            </p:custDataLst>
          </p:nvPr>
        </p:nvSpPr>
        <p:spPr bwMode="auto">
          <a:xfrm>
            <a:off x="7165340" y="5555615"/>
            <a:ext cx="4114587" cy="212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ctr">
              <a:lnSpc>
                <a:spcPct val="100000"/>
              </a:lnSpc>
              <a:buNone/>
            </a:pPr>
            <a:r>
              <a:rPr lang="zh-CN" altLang="en-US" sz="1300" b="1" dirty="0">
                <a:solidFill>
                  <a:schemeClr val="bg1"/>
                </a:solidFill>
                <a:latin typeface="Arial" panose="020B0604020202020204" pitchFamily="34" charset="0"/>
                <a:cs typeface="Arial" panose="020B0604020202020204" pitchFamily="34" charset="0"/>
              </a:rPr>
              <a:t>局域网互联、广域互联、智改网联、设备上云远程诊断</a:t>
            </a:r>
            <a:endParaRPr lang="zh-CN" altLang="en-US" sz="1300" b="1" dirty="0">
              <a:solidFill>
                <a:schemeClr val="bg1"/>
              </a:solidFill>
              <a:latin typeface="Arial" panose="020B0604020202020204" pitchFamily="34" charset="0"/>
              <a:cs typeface="Arial" panose="020B0604020202020204" pitchFamily="34" charset="0"/>
            </a:endParaRPr>
          </a:p>
        </p:txBody>
      </p:sp>
      <p:sp>
        <p:nvSpPr>
          <p:cNvPr id="39" name="矩形 259"/>
          <p:cNvSpPr>
            <a:spLocks noChangeArrowheads="1"/>
          </p:cNvSpPr>
          <p:nvPr>
            <p:custDataLst>
              <p:tags r:id="rId21"/>
            </p:custDataLst>
          </p:nvPr>
        </p:nvSpPr>
        <p:spPr bwMode="auto">
          <a:xfrm>
            <a:off x="7165340" y="4072858"/>
            <a:ext cx="4114587" cy="684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ctr">
              <a:lnSpc>
                <a:spcPct val="150000"/>
              </a:lnSpc>
              <a:buNone/>
            </a:pPr>
            <a:r>
              <a:rPr lang="zh-CN" altLang="en-US" sz="1300" b="1" dirty="0">
                <a:solidFill>
                  <a:schemeClr val="bg1"/>
                </a:solidFill>
                <a:latin typeface="Arial" panose="020B0604020202020204" pitchFamily="34" charset="0"/>
                <a:cs typeface="Arial" panose="020B0604020202020204" pitchFamily="34" charset="0"/>
              </a:rPr>
              <a:t>应用敏捷上云、混合多云互联、专有云集成、全球网络互联互通</a:t>
            </a:r>
            <a:endParaRPr lang="zh-CN" altLang="en-US" sz="1300" b="1" dirty="0">
              <a:solidFill>
                <a:schemeClr val="bg1"/>
              </a:solidFill>
              <a:latin typeface="Arial" panose="020B0604020202020204" pitchFamily="34" charset="0"/>
              <a:cs typeface="Arial" panose="020B0604020202020204" pitchFamily="34" charset="0"/>
            </a:endParaRPr>
          </a:p>
        </p:txBody>
      </p:sp>
    </p:spTree>
    <p:custDataLst>
      <p:tags r:id="rId2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par>
                                <p:cTn id="12" presetID="3" presetClass="entr" presetSubtype="1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500"/>
                                        <p:tgtEl>
                                          <p:spTgt spid="17"/>
                                        </p:tgtEl>
                                      </p:cBhvr>
                                    </p:animEffect>
                                  </p:childTnLst>
                                </p:cTn>
                              </p:par>
                              <p:par>
                                <p:cTn id="15" presetID="3" presetClass="entr" presetSubtype="1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blinds(horizontal)">
                                      <p:cBhvr>
                                        <p:cTn id="20" dur="500"/>
                                        <p:tgtEl>
                                          <p:spTgt spid="19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par>
                                <p:cTn id="24" presetID="3" presetClass="entr" presetSubtype="1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linds(horizontal)">
                                      <p:cBhvr>
                                        <p:cTn id="26" dur="500"/>
                                        <p:tgtEl>
                                          <p:spTgt spid="31"/>
                                        </p:tgtEl>
                                      </p:cBhvr>
                                    </p:animEffect>
                                  </p:childTnLst>
                                </p:cTn>
                              </p:par>
                              <p:par>
                                <p:cTn id="27" presetID="3" presetClass="entr" presetSubtype="1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par>
                                <p:cTn id="30" presetID="3" presetClass="entr" presetSubtype="1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par>
                                <p:cTn id="33" presetID="3" presetClass="entr" presetSubtype="1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linds(horizontal)">
                                      <p:cBhvr>
                                        <p:cTn id="35" dur="500"/>
                                        <p:tgtEl>
                                          <p:spTgt spid="3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linds(horizontal)">
                                      <p:cBhvr>
                                        <p:cTn id="38" dur="500"/>
                                        <p:tgtEl>
                                          <p:spTgt spid="3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linds(horizontal)">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93" grpId="0" animBg="1"/>
      <p:bldP spid="193" grpId="1" animBg="1"/>
      <p:bldP spid="29" grpId="0" animBg="1"/>
      <p:bldP spid="29" grpId="1" animBg="1"/>
      <p:bldP spid="38" grpId="0" animBg="1"/>
      <p:bldP spid="38" grpId="1" animBg="1"/>
      <p:bldP spid="39" grpId="0" animBg="1"/>
      <p:bldP spid="3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资质与能力</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pic>
        <p:nvPicPr>
          <p:cNvPr id="3" name="图片 2" descr="1221-74ff9"/>
          <p:cNvPicPr>
            <a:picLocks noChangeAspect="1"/>
          </p:cNvPicPr>
          <p:nvPr/>
        </p:nvPicPr>
        <p:blipFill>
          <a:blip r:embed="rId3"/>
          <a:stretch>
            <a:fillRect/>
          </a:stretch>
        </p:blipFill>
        <p:spPr>
          <a:xfrm>
            <a:off x="424815" y="1094740"/>
            <a:ext cx="6541770" cy="5012055"/>
          </a:xfrm>
          <a:prstGeom prst="rect">
            <a:avLst/>
          </a:prstGeom>
          <a:effectLst>
            <a:outerShdw blurRad="63500" sx="102000" sy="102000" algn="ctr" rotWithShape="0">
              <a:prstClr val="black">
                <a:alpha val="40000"/>
              </a:prstClr>
            </a:outerShdw>
          </a:effectLst>
        </p:spPr>
      </p:pic>
      <p:pic>
        <p:nvPicPr>
          <p:cNvPr id="100" name="图片 99"/>
          <p:cNvPicPr/>
          <p:nvPr/>
        </p:nvPicPr>
        <p:blipFill>
          <a:blip r:embed="rId4"/>
          <a:stretch>
            <a:fillRect/>
          </a:stretch>
        </p:blipFill>
        <p:spPr>
          <a:xfrm>
            <a:off x="5753735" y="621665"/>
            <a:ext cx="2991485" cy="4318000"/>
          </a:xfrm>
          <a:prstGeom prst="rect">
            <a:avLst/>
          </a:prstGeom>
          <a:noFill/>
          <a:ln w="9525">
            <a:noFill/>
          </a:ln>
          <a:effectLst>
            <a:outerShdw blurRad="63500" sx="102000" sy="102000" algn="ctr" rotWithShape="0">
              <a:prstClr val="black">
                <a:alpha val="40000"/>
              </a:prstClr>
            </a:outerShdw>
          </a:effectLst>
        </p:spPr>
      </p:pic>
      <p:pic>
        <p:nvPicPr>
          <p:cNvPr id="101" name="图片 100"/>
          <p:cNvPicPr/>
          <p:nvPr/>
        </p:nvPicPr>
        <p:blipFill>
          <a:blip r:embed="rId5"/>
          <a:stretch>
            <a:fillRect/>
          </a:stretch>
        </p:blipFill>
        <p:spPr>
          <a:xfrm>
            <a:off x="8745220" y="1981200"/>
            <a:ext cx="2991485" cy="4198620"/>
          </a:xfrm>
          <a:prstGeom prst="rect">
            <a:avLst/>
          </a:prstGeom>
          <a:noFill/>
          <a:ln w="9525">
            <a:noFill/>
          </a:ln>
          <a:effectLst>
            <a:outerShdw blurRad="63500" sx="102000" sy="102000" algn="ctr" rotWithShape="0">
              <a:prstClr val="black">
                <a:alpha val="40000"/>
              </a:prstClr>
            </a:outerShdw>
          </a:effectLst>
        </p:spPr>
      </p:pic>
    </p:spTree>
    <p:custDataLst>
      <p:tags r:id="rId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linds(horizontal)">
                                      <p:cBhvr>
                                        <p:cTn id="10" dur="500"/>
                                        <p:tgtEl>
                                          <p:spTgt spid="100"/>
                                        </p:tgtEl>
                                      </p:cBhvr>
                                    </p:animEffect>
                                  </p:childTnLst>
                                </p:cTn>
                              </p:par>
                              <p:par>
                                <p:cTn id="11" presetID="3" presetClass="entr" presetSubtype="1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blinds(horizontal)">
                                      <p:cBhvr>
                                        <p:cTn id="1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直角三角形 2"/>
          <p:cNvSpPr/>
          <p:nvPr/>
        </p:nvSpPr>
        <p:spPr>
          <a:xfrm>
            <a:off x="-816" y="4985657"/>
            <a:ext cx="2599509" cy="1872343"/>
          </a:xfrm>
          <a:prstGeom prst="rtTriangle">
            <a:avLst/>
          </a:prstGeom>
          <a:solidFill>
            <a:srgbClr val="C8A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flipH="1" flipV="1">
            <a:off x="9592037" y="0"/>
            <a:ext cx="2599509" cy="1872343"/>
          </a:xfrm>
          <a:prstGeom prst="rtTriangle">
            <a:avLst/>
          </a:prstGeom>
          <a:solidFill>
            <a:srgbClr val="C8A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谢谢"/>
          <p:cNvPicPr>
            <a:picLocks noChangeAspect="1"/>
          </p:cNvPicPr>
          <p:nvPr/>
        </p:nvPicPr>
        <p:blipFill>
          <a:blip r:embed="rId2"/>
          <a:stretch>
            <a:fillRect/>
          </a:stretch>
        </p:blipFill>
        <p:spPr>
          <a:xfrm>
            <a:off x="3827832" y="1554402"/>
            <a:ext cx="4210050" cy="2143125"/>
          </a:xfrm>
          <a:prstGeom prst="rect">
            <a:avLst/>
          </a:prstGeom>
        </p:spPr>
      </p:pic>
      <p:pic>
        <p:nvPicPr>
          <p:cNvPr id="6" name="图片 5" descr="万联-02_conew1"/>
          <p:cNvPicPr>
            <a:picLocks noChangeAspect="1"/>
          </p:cNvPicPr>
          <p:nvPr/>
        </p:nvPicPr>
        <p:blipFill>
          <a:blip r:embed="rId3" cstate="print"/>
          <a:stretch>
            <a:fillRect/>
          </a:stretch>
        </p:blipFill>
        <p:spPr>
          <a:xfrm>
            <a:off x="215900" y="180975"/>
            <a:ext cx="1837055" cy="548005"/>
          </a:xfrm>
          <a:prstGeom prst="rect">
            <a:avLst/>
          </a:prstGeom>
        </p:spPr>
      </p:pic>
      <p:sp>
        <p:nvSpPr>
          <p:cNvPr id="2" name="矩形 259"/>
          <p:cNvSpPr>
            <a:spLocks noChangeArrowheads="1"/>
          </p:cNvSpPr>
          <p:nvPr/>
        </p:nvSpPr>
        <p:spPr bwMode="auto">
          <a:xfrm>
            <a:off x="2670979" y="5149709"/>
            <a:ext cx="4913193" cy="307777"/>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rPr>
              <a:t>合作热线：</a:t>
            </a:r>
            <a:r>
              <a:rPr lang="en-US" altLang="zh-CN"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rPr>
              <a:t>400 0277590</a:t>
            </a:r>
            <a:endParaRPr lang="en-US" altLang="zh-CN"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5" name="矩形 259"/>
          <p:cNvSpPr>
            <a:spLocks noChangeArrowheads="1"/>
          </p:cNvSpPr>
          <p:nvPr/>
        </p:nvSpPr>
        <p:spPr bwMode="auto">
          <a:xfrm>
            <a:off x="2670979" y="5695677"/>
            <a:ext cx="5722891" cy="307777"/>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rPr>
              <a:t>官网地址：</a:t>
            </a:r>
            <a:r>
              <a:rPr lang="en-US" altLang="zh-CN"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rPr>
              <a:t>https://www.macrounion.com</a:t>
            </a:r>
            <a:endParaRPr lang="en-US" altLang="zh-CN"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endParaRPr>
          </a:p>
        </p:txBody>
      </p:sp>
      <p:sp>
        <p:nvSpPr>
          <p:cNvPr id="7" name="矩形 259"/>
          <p:cNvSpPr>
            <a:spLocks noChangeArrowheads="1"/>
          </p:cNvSpPr>
          <p:nvPr/>
        </p:nvSpPr>
        <p:spPr bwMode="auto">
          <a:xfrm>
            <a:off x="2681213" y="6241645"/>
            <a:ext cx="7908369" cy="307777"/>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rPr>
              <a:t>江苏万联云行数科系统有限公司 </a:t>
            </a:r>
            <a:r>
              <a:rPr lang="en-US" altLang="zh-CN"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rPr>
              <a:t>/ </a:t>
            </a:r>
            <a:r>
              <a:rPr lang="zh-CN" altLang="en-US"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rPr>
              <a:t>常州万联云网信息技术有限公司</a:t>
            </a:r>
            <a:endParaRPr lang="en-US" altLang="zh-CN" sz="2000" b="1" dirty="0">
              <a:ln w="15875"/>
              <a:solidFill>
                <a:srgbClr val="BC6D04"/>
              </a:solidFill>
              <a:effectLst/>
              <a:latin typeface="微软雅黑" panose="020B0503020204020204" charset="-122"/>
              <a:ea typeface="微软雅黑" panose="020B0503020204020204" charset="-122"/>
              <a:cs typeface="Arial" panose="020B0604020202020204" pitchFamily="34" charset="0"/>
              <a:sym typeface="+mn-ea"/>
            </a:endParaRPr>
          </a:p>
        </p:txBody>
      </p:sp>
      <p:pic>
        <p:nvPicPr>
          <p:cNvPr id="8" name="图片 7" descr="qrcode4"/>
          <p:cNvPicPr>
            <a:picLocks noChangeAspect="1"/>
          </p:cNvPicPr>
          <p:nvPr/>
        </p:nvPicPr>
        <p:blipFill>
          <a:blip r:embed="rId4"/>
          <a:stretch>
            <a:fillRect/>
          </a:stretch>
        </p:blipFill>
        <p:spPr>
          <a:xfrm>
            <a:off x="9276623" y="4310232"/>
            <a:ext cx="1657612" cy="1657612"/>
          </a:xfrm>
          <a:prstGeom prst="rect">
            <a:avLst/>
          </a:prstGeom>
          <a:effectLst>
            <a:outerShdw blurRad="76200" dir="18900000" sy="23000" kx="-1200000" algn="bl" rotWithShape="0">
              <a:prstClr val="black">
                <a:alpha val="11000"/>
              </a:prstClr>
            </a:outerShdw>
          </a:effectLst>
        </p:spPr>
      </p:pic>
      <p:sp>
        <p:nvSpPr>
          <p:cNvPr id="9" name="矩形 259"/>
          <p:cNvSpPr>
            <a:spLocks noChangeArrowheads="1"/>
          </p:cNvSpPr>
          <p:nvPr/>
        </p:nvSpPr>
        <p:spPr bwMode="auto">
          <a:xfrm>
            <a:off x="10934235" y="4266397"/>
            <a:ext cx="232410" cy="1081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mongolianVert" wrap="square" lIns="0" tIns="0" rIns="0" bIns="0" anchor="ctr" anchorCtr="0">
            <a:no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zh-CN" altLang="en-US" sz="1300" b="1" dirty="0">
                <a:ln w="15875"/>
                <a:solidFill>
                  <a:schemeClr val="bg1">
                    <a:lumMod val="50000"/>
                  </a:schemeClr>
                </a:solidFill>
                <a:effectLst/>
                <a:latin typeface="幼圆" panose="02010509060101010101" charset="-122"/>
                <a:ea typeface="幼圆" panose="02010509060101010101" charset="-122"/>
                <a:cs typeface="Arial" panose="020B0604020202020204" pitchFamily="34" charset="0"/>
              </a:rPr>
              <a:t>微信扫码入会</a:t>
            </a:r>
            <a:endParaRPr lang="zh-CN" altLang="en-US" sz="1300" b="1" dirty="0">
              <a:ln w="15875"/>
              <a:solidFill>
                <a:schemeClr val="bg1">
                  <a:lumMod val="50000"/>
                </a:schemeClr>
              </a:solidFill>
              <a:effectLst/>
              <a:latin typeface="幼圆" panose="02010509060101010101" charset="-122"/>
              <a:ea typeface="幼圆" panose="02010509060101010101" charset="-122"/>
              <a:cs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par>
                                <p:cTn id="31" presetID="26" presetClass="emph" presetSubtype="0" fill="hold" grpId="1" nodeType="withEffect">
                                  <p:stCondLst>
                                    <p:cond delay="0"/>
                                  </p:stCondLst>
                                  <p:iterate type="lt">
                                    <p:tmPct val="0"/>
                                  </p:iterate>
                                  <p:childTnLst>
                                    <p:animEffect transition="out" filter="fade">
                                      <p:cBhvr>
                                        <p:cTn id="32" dur="500" tmFilter="0, 0; .2, .5; .8, .5; 1, 0"/>
                                        <p:tgtEl>
                                          <p:spTgt spid="5"/>
                                        </p:tgtEl>
                                      </p:cBhvr>
                                    </p:animEffect>
                                    <p:animScale>
                                      <p:cBhvr>
                                        <p:cTn id="33" dur="250" autoRev="1" fill="hold"/>
                                        <p:tgtEl>
                                          <p:spTgt spid="5"/>
                                        </p:tgtEl>
                                      </p:cBhvr>
                                      <p:by x="105000" y="105000"/>
                                    </p:animScale>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par>
                                <p:cTn id="41" presetID="26" presetClass="emph" presetSubtype="0" fill="hold" grpId="1" nodeType="withEffect">
                                  <p:stCondLst>
                                    <p:cond delay="0"/>
                                  </p:stCondLst>
                                  <p:iterate type="lt">
                                    <p:tmPct val="0"/>
                                  </p:iterate>
                                  <p:childTnLst>
                                    <p:animEffect transition="out" filter="fade">
                                      <p:cBhvr>
                                        <p:cTn id="42" dur="500" tmFilter="0, 0; .2, .5; .8, .5; 1, 0"/>
                                        <p:tgtEl>
                                          <p:spTgt spid="7"/>
                                        </p:tgtEl>
                                      </p:cBhvr>
                                    </p:animEffect>
                                    <p:animScale>
                                      <p:cBhvr>
                                        <p:cTn id="43" dur="250" autoRev="1" fill="hold"/>
                                        <p:tgtEl>
                                          <p:spTgt spid="7"/>
                                        </p:tgtEl>
                                      </p:cBhvr>
                                      <p:by x="105000" y="105000"/>
                                    </p:animScale>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9"/>
                                        </p:tgtEl>
                                        <p:attrNameLst>
                                          <p:attrName>ppt_y</p:attrName>
                                        </p:attrNameLst>
                                      </p:cBhvr>
                                      <p:tavLst>
                                        <p:tav tm="0">
                                          <p:val>
                                            <p:strVal val="#ppt_y"/>
                                          </p:val>
                                        </p:tav>
                                        <p:tav tm="100000">
                                          <p:val>
                                            <p:strVal val="#ppt_y"/>
                                          </p:val>
                                        </p:tav>
                                      </p:tavLst>
                                    </p:anim>
                                    <p:anim calcmode="lin" valueType="num">
                                      <p:cBhvr>
                                        <p:cTn id="4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9"/>
                                        </p:tgtEl>
                                      </p:cBhvr>
                                    </p:animEffect>
                                  </p:childTnLst>
                                </p:cTn>
                              </p:par>
                              <p:par>
                                <p:cTn id="51" presetID="26" presetClass="emph" presetSubtype="0" fill="hold" grpId="1" nodeType="withEffect">
                                  <p:stCondLst>
                                    <p:cond delay="0"/>
                                  </p:stCondLst>
                                  <p:iterate type="lt">
                                    <p:tmPct val="0"/>
                                  </p:iterate>
                                  <p:childTnLst>
                                    <p:animEffect transition="out" filter="fade">
                                      <p:cBhvr>
                                        <p:cTn id="52" dur="500" tmFilter="0, 0; .2, .5; .8, .5; 1, 0"/>
                                        <p:tgtEl>
                                          <p:spTgt spid="9"/>
                                        </p:tgtEl>
                                      </p:cBhvr>
                                    </p:animEffect>
                                    <p:animScale>
                                      <p:cBhvr>
                                        <p:cTn id="53" dur="250" autoRev="1" fill="hold"/>
                                        <p:tgtEl>
                                          <p:spTgt spid="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8"/>
                                        </p:tgtEl>
                                      </p:cBhvr>
                                    </p:animEffect>
                                    <p:animScale>
                                      <p:cBhvr>
                                        <p:cTn id="5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5" grpId="0" bldLvl="0" animBg="1"/>
      <p:bldP spid="2" grpId="0" bldLvl="0"/>
      <p:bldP spid="2" grpId="1" bldLvl="0"/>
      <p:bldP spid="5" grpId="0" bldLvl="0"/>
      <p:bldP spid="5" grpId="1" bldLvl="0"/>
      <p:bldP spid="7" grpId="0" bldLvl="0"/>
      <p:bldP spid="7" grpId="1" bldLvl="0"/>
      <p:bldP spid="9" grpId="0" bldLvl="0" animBg="1"/>
      <p:bldP spid="9"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应用场景</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1837054"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53527" y="225240"/>
            <a:ext cx="1800493" cy="307777"/>
          </a:xfrm>
          <a:prstGeom prst="rect">
            <a:avLst/>
          </a:prstGeom>
          <a:noFill/>
        </p:spPr>
        <p:txBody>
          <a:bodyPr wrap="none" rtlCol="0">
            <a:spAutoFit/>
          </a:bodyPr>
          <a:lstStyle/>
          <a:p>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异地办公与业务协同</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pic>
        <p:nvPicPr>
          <p:cNvPr id="3" name="图片 2"/>
          <p:cNvPicPr>
            <a:picLocks noChangeAspect="1"/>
          </p:cNvPicPr>
          <p:nvPr/>
        </p:nvPicPr>
        <p:blipFill>
          <a:blip r:embed="rId4"/>
          <a:stretch>
            <a:fillRect/>
          </a:stretch>
        </p:blipFill>
        <p:spPr>
          <a:xfrm>
            <a:off x="424815" y="1497965"/>
            <a:ext cx="7784465" cy="4671060"/>
          </a:xfrm>
          <a:prstGeom prst="rect">
            <a:avLst/>
          </a:prstGeom>
        </p:spPr>
      </p:pic>
      <p:grpSp>
        <p:nvGrpSpPr>
          <p:cNvPr id="6" name="组合 5"/>
          <p:cNvGrpSpPr/>
          <p:nvPr/>
        </p:nvGrpSpPr>
        <p:grpSpPr>
          <a:xfrm>
            <a:off x="8419465" y="1644649"/>
            <a:ext cx="3418840" cy="4818971"/>
            <a:chOff x="13259" y="2320"/>
            <a:chExt cx="5384" cy="6892"/>
          </a:xfrm>
        </p:grpSpPr>
        <p:sp>
          <p:nvSpPr>
            <p:cNvPr id="193" name="矩形 192"/>
            <p:cNvSpPr/>
            <p:nvPr>
              <p:custDataLst>
                <p:tags r:id="rId5"/>
              </p:custDataLst>
            </p:nvPr>
          </p:nvSpPr>
          <p:spPr>
            <a:xfrm>
              <a:off x="13259" y="2320"/>
              <a:ext cx="5385" cy="6893"/>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39" name="矩形 259"/>
            <p:cNvSpPr>
              <a:spLocks noChangeArrowheads="1"/>
            </p:cNvSpPr>
            <p:nvPr>
              <p:custDataLst>
                <p:tags r:id="rId6"/>
              </p:custDataLst>
            </p:nvPr>
          </p:nvSpPr>
          <p:spPr bwMode="auto">
            <a:xfrm>
              <a:off x="13463" y="2541"/>
              <a:ext cx="4978" cy="6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200000"/>
                </a:lnSpc>
                <a:buNone/>
              </a:pPr>
              <a:r>
                <a:rPr lang="zh-CN" altLang="en-US" sz="1300" dirty="0">
                  <a:solidFill>
                    <a:schemeClr val="bg1"/>
                  </a:solidFill>
                  <a:latin typeface="+mj-ea"/>
                  <a:ea typeface="+mj-ea"/>
                  <a:cs typeface="+mj-ea"/>
                  <a:sym typeface="+mn-ea"/>
                </a:rPr>
                <a:t>万联</a:t>
              </a:r>
              <a:r>
                <a:rPr lang="en-US" altLang="zh-CN" sz="1300" dirty="0">
                  <a:solidFill>
                    <a:schemeClr val="bg1"/>
                  </a:solidFill>
                  <a:latin typeface="+mj-ea"/>
                  <a:ea typeface="+mj-ea"/>
                  <a:cs typeface="+mj-ea"/>
                  <a:sym typeface="+mn-ea"/>
                </a:rPr>
                <a:t>EDGE R</a:t>
              </a:r>
              <a:r>
                <a:rPr lang="zh-CN" altLang="en-US" sz="1300" dirty="0">
                  <a:solidFill>
                    <a:schemeClr val="bg1"/>
                  </a:solidFill>
                  <a:latin typeface="+mj-ea"/>
                  <a:ea typeface="+mj-ea"/>
                  <a:cs typeface="+mj-ea"/>
                  <a:sym typeface="+mn-ea"/>
                </a:rPr>
                <a:t>系列与</a:t>
              </a:r>
              <a:r>
                <a:rPr lang="en-US" altLang="zh-CN" sz="1300" dirty="0">
                  <a:solidFill>
                    <a:schemeClr val="bg1"/>
                  </a:solidFill>
                  <a:latin typeface="+mj-ea"/>
                  <a:ea typeface="+mj-ea"/>
                  <a:cs typeface="+mj-ea"/>
                  <a:sym typeface="+mn-ea"/>
                </a:rPr>
                <a:t>EDGE N</a:t>
              </a:r>
              <a:r>
                <a:rPr lang="zh-CN" altLang="en-US" sz="1300" dirty="0">
                  <a:solidFill>
                    <a:schemeClr val="bg1"/>
                  </a:solidFill>
                  <a:latin typeface="+mj-ea"/>
                  <a:ea typeface="+mj-ea"/>
                  <a:cs typeface="+mj-ea"/>
                  <a:sym typeface="+mn-ea"/>
                </a:rPr>
                <a:t>系列产品</a:t>
              </a:r>
              <a:r>
                <a:rPr lang="zh-CN" altLang="zh-CN" sz="1300" dirty="0">
                  <a:solidFill>
                    <a:schemeClr val="bg1"/>
                  </a:solidFill>
                  <a:latin typeface="+mj-ea"/>
                  <a:ea typeface="+mj-ea"/>
                  <a:cs typeface="+mj-ea"/>
                  <a:sym typeface="+mn-ea"/>
                </a:rPr>
                <a:t>，能快速帮助企业组建专用网络，</a:t>
              </a:r>
              <a:r>
                <a:rPr lang="zh-CN" altLang="en-US" sz="1300" dirty="0">
                  <a:solidFill>
                    <a:schemeClr val="bg1"/>
                  </a:solidFill>
                  <a:latin typeface="+mj-ea"/>
                  <a:ea typeface="+mj-ea"/>
                  <a:cs typeface="+mj-ea"/>
                  <a:sym typeface="+mn-ea"/>
                </a:rPr>
                <a:t>实现远程办公和业务的内外网穿透，并且大幅</a:t>
              </a:r>
              <a:r>
                <a:rPr lang="zh-CN" altLang="zh-CN" sz="1300" dirty="0">
                  <a:solidFill>
                    <a:schemeClr val="bg1"/>
                  </a:solidFill>
                  <a:latin typeface="+mj-ea"/>
                  <a:ea typeface="+mj-ea"/>
                  <a:cs typeface="+mj-ea"/>
                  <a:sym typeface="+mn-ea"/>
                </a:rPr>
                <a:t>提高网络安全等级。广泛应用于企业跨</a:t>
              </a:r>
              <a:r>
                <a:rPr lang="zh-CN" altLang="en-US" sz="1300" dirty="0">
                  <a:solidFill>
                    <a:schemeClr val="bg1"/>
                  </a:solidFill>
                  <a:latin typeface="+mj-ea"/>
                  <a:ea typeface="+mj-ea"/>
                  <a:cs typeface="+mj-ea"/>
                  <a:sym typeface="+mn-ea"/>
                </a:rPr>
                <a:t>地区</a:t>
              </a:r>
              <a:r>
                <a:rPr lang="zh-CN" altLang="zh-CN" sz="1300" dirty="0">
                  <a:solidFill>
                    <a:schemeClr val="bg1"/>
                  </a:solidFill>
                  <a:latin typeface="+mj-ea"/>
                  <a:ea typeface="+mj-ea"/>
                  <a:cs typeface="+mj-ea"/>
                  <a:sym typeface="+mn-ea"/>
                </a:rPr>
                <a:t>的组网连接，文件分发，远程桌面连接，私有云盘搭建，</a:t>
              </a:r>
              <a:r>
                <a:rPr lang="en-US" altLang="zh-CN" sz="1300" dirty="0">
                  <a:solidFill>
                    <a:schemeClr val="bg1"/>
                  </a:solidFill>
                  <a:latin typeface="+mj-ea"/>
                  <a:ea typeface="+mj-ea"/>
                  <a:cs typeface="+mj-ea"/>
                  <a:sym typeface="+mn-ea"/>
                </a:rPr>
                <a:t> OA</a:t>
              </a:r>
              <a:r>
                <a:rPr lang="zh-CN" altLang="zh-CN" sz="1300" dirty="0">
                  <a:solidFill>
                    <a:schemeClr val="bg1"/>
                  </a:solidFill>
                  <a:latin typeface="+mj-ea"/>
                  <a:ea typeface="+mj-ea"/>
                  <a:cs typeface="+mj-ea"/>
                  <a:sym typeface="+mn-ea"/>
                </a:rPr>
                <a:t>、</a:t>
              </a:r>
              <a:r>
                <a:rPr lang="en-US" altLang="zh-CN" sz="1300" dirty="0">
                  <a:solidFill>
                    <a:schemeClr val="bg1"/>
                  </a:solidFill>
                  <a:latin typeface="+mj-ea"/>
                  <a:ea typeface="+mj-ea"/>
                  <a:cs typeface="+mj-ea"/>
                  <a:sym typeface="+mn-ea"/>
                </a:rPr>
                <a:t>ERP</a:t>
              </a:r>
              <a:r>
                <a:rPr lang="zh-CN" altLang="zh-CN" sz="1300" dirty="0">
                  <a:solidFill>
                    <a:schemeClr val="bg1"/>
                  </a:solidFill>
                  <a:latin typeface="+mj-ea"/>
                  <a:ea typeface="+mj-ea"/>
                  <a:cs typeface="+mj-ea"/>
                  <a:sym typeface="+mn-ea"/>
                </a:rPr>
                <a:t>、</a:t>
              </a:r>
              <a:r>
                <a:rPr lang="en-US" altLang="zh-CN" sz="1300" dirty="0">
                  <a:solidFill>
                    <a:schemeClr val="bg1"/>
                  </a:solidFill>
                  <a:latin typeface="+mj-ea"/>
                  <a:ea typeface="+mj-ea"/>
                  <a:cs typeface="+mj-ea"/>
                  <a:sym typeface="+mn-ea"/>
                </a:rPr>
                <a:t>NAS</a:t>
              </a:r>
              <a:r>
                <a:rPr lang="zh-CN" altLang="zh-CN" sz="1300" dirty="0">
                  <a:solidFill>
                    <a:schemeClr val="bg1"/>
                  </a:solidFill>
                  <a:latin typeface="+mj-ea"/>
                  <a:ea typeface="+mj-ea"/>
                  <a:cs typeface="+mj-ea"/>
                  <a:sym typeface="+mn-ea"/>
                </a:rPr>
                <a:t>、视频会议的</a:t>
              </a:r>
              <a:r>
                <a:rPr lang="zh-CN" altLang="en-US" sz="1300" dirty="0">
                  <a:solidFill>
                    <a:schemeClr val="bg1"/>
                  </a:solidFill>
                  <a:latin typeface="+mj-ea"/>
                  <a:ea typeface="+mj-ea"/>
                  <a:cs typeface="+mj-ea"/>
                  <a:sym typeface="+mn-ea"/>
                </a:rPr>
                <a:t>专网连接与访问</a:t>
              </a:r>
              <a:r>
                <a:rPr lang="zh-CN" altLang="zh-CN" sz="1300" dirty="0">
                  <a:solidFill>
                    <a:schemeClr val="bg1"/>
                  </a:solidFill>
                  <a:latin typeface="+mj-ea"/>
                  <a:ea typeface="+mj-ea"/>
                  <a:cs typeface="+mj-ea"/>
                  <a:sym typeface="+mn-ea"/>
                </a:rPr>
                <a:t>。</a:t>
              </a:r>
              <a:endParaRPr lang="en-US" altLang="zh-CN" sz="1300" dirty="0">
                <a:solidFill>
                  <a:schemeClr val="bg1"/>
                </a:solidFill>
                <a:latin typeface="+mj-ea"/>
                <a:ea typeface="+mj-ea"/>
                <a:cs typeface="+mj-ea"/>
              </a:endParaRPr>
            </a:p>
            <a:p>
              <a:pPr indent="0">
                <a:lnSpc>
                  <a:spcPct val="200000"/>
                </a:lnSpc>
                <a:buNone/>
              </a:pPr>
              <a:r>
                <a:rPr lang="zh-CN" altLang="en-US" sz="1300" dirty="0">
                  <a:solidFill>
                    <a:schemeClr val="bg1"/>
                  </a:solidFill>
                  <a:latin typeface="+mj-ea"/>
                  <a:ea typeface="+mj-ea"/>
                  <a:cs typeface="+mj-ea"/>
                  <a:sym typeface="+mn-ea"/>
                </a:rPr>
                <a:t>利用云上数据和资源共享方式开展异地协同设计、协同制造、协同实验，不仅解决了人员无法正常到岗的困境，还能提高企业的资源利用效率和工作效率。</a:t>
              </a:r>
              <a:endParaRPr lang="zh-CN" altLang="en-US" sz="1300" dirty="0">
                <a:solidFill>
                  <a:schemeClr val="bg1"/>
                </a:solidFill>
                <a:latin typeface="+mj-ea"/>
                <a:ea typeface="+mj-ea"/>
                <a:cs typeface="+mj-ea"/>
                <a:sym typeface="+mn-ea"/>
              </a:endParaRPr>
            </a:p>
          </p:txBody>
        </p:sp>
      </p:grpSp>
      <p:sp>
        <p:nvSpPr>
          <p:cNvPr id="22" name="矩形 259"/>
          <p:cNvSpPr>
            <a:spLocks noChangeArrowheads="1"/>
          </p:cNvSpPr>
          <p:nvPr/>
        </p:nvSpPr>
        <p:spPr bwMode="auto">
          <a:xfrm>
            <a:off x="452755" y="937260"/>
            <a:ext cx="11385550"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推荐产品：【总部】</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R</a:t>
            </a:r>
            <a:r>
              <a:rPr lang="zh-CN" altLang="en-US" sz="1600" dirty="0">
                <a:ln w="15875"/>
                <a:solidFill>
                  <a:srgbClr val="0070C0"/>
                </a:solidFill>
                <a:effectLst/>
                <a:latin typeface="Arial" panose="020B0604020202020204" pitchFamily="34" charset="0"/>
                <a:cs typeface="Arial" panose="020B0604020202020204" pitchFamily="34" charset="0"/>
                <a:sym typeface="+mn-ea"/>
              </a:rPr>
              <a:t>或</a:t>
            </a:r>
            <a:r>
              <a:rPr lang="en-US" altLang="zh-CN" sz="1600" dirty="0">
                <a:ln w="15875"/>
                <a:solidFill>
                  <a:srgbClr val="0070C0"/>
                </a:solidFill>
                <a:effectLst/>
                <a:latin typeface="Arial" panose="020B0604020202020204" pitchFamily="34" charset="0"/>
                <a:cs typeface="Arial" panose="020B0604020202020204" pitchFamily="34" charset="0"/>
                <a:sym typeface="+mn-ea"/>
              </a:rPr>
              <a:t>N</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系列（按带宽要求）；【移动端】云网盾（</a:t>
            </a:r>
            <a:r>
              <a:rPr lang="en-US" altLang="zh-CN" sz="1600" dirty="0">
                <a:ln w="15875"/>
                <a:solidFill>
                  <a:srgbClr val="0070C0"/>
                </a:solidFill>
                <a:effectLst/>
                <a:latin typeface="Arial" panose="020B0604020202020204" pitchFamily="34" charset="0"/>
                <a:cs typeface="Arial" panose="020B0604020202020204" pitchFamily="34" charset="0"/>
                <a:sym typeface="+mn-ea"/>
              </a:rPr>
              <a:t>VCPE</a:t>
            </a:r>
            <a:r>
              <a:rPr lang="zh-CN" altLang="en-US" sz="1600" dirty="0">
                <a:ln w="15875"/>
                <a:solidFill>
                  <a:srgbClr val="0070C0"/>
                </a:solidFill>
                <a:effectLst/>
                <a:latin typeface="Arial" panose="020B0604020202020204" pitchFamily="34" charset="0"/>
                <a:cs typeface="Arial" panose="020B0604020202020204" pitchFamily="34" charset="0"/>
                <a:sym typeface="+mn-ea"/>
              </a:rPr>
              <a:t>）；【分部现场】</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R</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par>
                                <p:cTn id="18" presetID="26" presetClass="emph" presetSubtype="0" fill="hold" grpId="1" nodeType="withEffect">
                                  <p:stCondLst>
                                    <p:cond delay="0"/>
                                  </p:stCondLst>
                                  <p:iterate type="lt">
                                    <p:tmPct val="0"/>
                                  </p:iterate>
                                  <p:childTnLst>
                                    <p:animEffect transition="out" filter="fade">
                                      <p:cBhvr>
                                        <p:cTn id="19" dur="500" tmFilter="0, 0; .2, .5; .8, .5; 1, 0"/>
                                        <p:tgtEl>
                                          <p:spTgt spid="22"/>
                                        </p:tgtEl>
                                      </p:cBhvr>
                                    </p:animEffect>
                                    <p:animScale>
                                      <p:cBhvr>
                                        <p:cTn id="20"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p:bldP spid="22" grpId="1" bldLvl="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应用场景</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1404000"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1257300" cy="306705"/>
          </a:xfrm>
          <a:prstGeom prst="rect">
            <a:avLst/>
          </a:prstGeom>
          <a:noFill/>
        </p:spPr>
        <p:txBody>
          <a:bodyPr wrap="none" rtlCol="0">
            <a:spAutoFit/>
          </a:bodyPr>
          <a:lstStyle/>
          <a:p>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工业设备互联</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sp>
        <p:nvSpPr>
          <p:cNvPr id="193" name="矩形 192"/>
          <p:cNvSpPr/>
          <p:nvPr>
            <p:custDataLst>
              <p:tags r:id="rId4"/>
            </p:custDataLst>
          </p:nvPr>
        </p:nvSpPr>
        <p:spPr>
          <a:xfrm>
            <a:off x="1517650" y="5241925"/>
            <a:ext cx="9288780" cy="1435100"/>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39" name="矩形 259"/>
          <p:cNvSpPr>
            <a:spLocks noChangeArrowheads="1"/>
          </p:cNvSpPr>
          <p:nvPr>
            <p:custDataLst>
              <p:tags r:id="rId5"/>
            </p:custDataLst>
          </p:nvPr>
        </p:nvSpPr>
        <p:spPr bwMode="auto">
          <a:xfrm>
            <a:off x="1647190" y="5241925"/>
            <a:ext cx="915924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200000"/>
              </a:lnSpc>
              <a:buNone/>
            </a:pPr>
            <a:r>
              <a:rPr lang="zh-CN" altLang="en-US" sz="1300" dirty="0">
                <a:solidFill>
                  <a:schemeClr val="bg1"/>
                </a:solidFill>
                <a:latin typeface="+mj-ea"/>
                <a:ea typeface="+mj-ea"/>
                <a:cs typeface="+mj-ea"/>
                <a:sym typeface="+mn-ea"/>
              </a:rPr>
              <a:t>工业互联的本质和核心是通过工业互联网平台把设备、生产线、工厂、供应商、产品和客户紧密地连接融合起来。可以帮助制造业扩展产业链，形成跨设备、跨系统、跨厂区、跨地区的互联互通，从而极大提高效率，推动整个制造服务体系智能化和数字化。还有利于推动制造业强链补链发展，实现制造业和服务业之间的融合发展，使工业经济各种要素资源能够高效共享。</a:t>
            </a:r>
            <a:endParaRPr lang="zh-CN" altLang="en-US" sz="1300" dirty="0">
              <a:solidFill>
                <a:schemeClr val="bg1"/>
              </a:solidFill>
              <a:latin typeface="+mj-ea"/>
              <a:ea typeface="+mj-ea"/>
              <a:cs typeface="+mj-ea"/>
              <a:sym typeface="+mn-ea"/>
            </a:endParaRPr>
          </a:p>
        </p:txBody>
      </p:sp>
      <p:pic>
        <p:nvPicPr>
          <p:cNvPr id="4" name="图片 3"/>
          <p:cNvPicPr>
            <a:picLocks noChangeAspect="1"/>
          </p:cNvPicPr>
          <p:nvPr/>
        </p:nvPicPr>
        <p:blipFill>
          <a:blip r:embed="rId6"/>
          <a:stretch>
            <a:fillRect/>
          </a:stretch>
        </p:blipFill>
        <p:spPr>
          <a:xfrm>
            <a:off x="1517650" y="1320165"/>
            <a:ext cx="9288780" cy="3843020"/>
          </a:xfrm>
          <a:prstGeom prst="rect">
            <a:avLst/>
          </a:prstGeom>
        </p:spPr>
      </p:pic>
      <p:sp>
        <p:nvSpPr>
          <p:cNvPr id="22" name="矩形 259"/>
          <p:cNvSpPr>
            <a:spLocks noChangeArrowheads="1"/>
          </p:cNvSpPr>
          <p:nvPr/>
        </p:nvSpPr>
        <p:spPr bwMode="auto">
          <a:xfrm>
            <a:off x="1517650" y="901700"/>
            <a:ext cx="920178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chemeClr val="accent1">
                    <a:lumMod val="75000"/>
                  </a:schemeClr>
                </a:solidFill>
                <a:effectLst/>
                <a:latin typeface="Arial" panose="020B0604020202020204" pitchFamily="34" charset="0"/>
                <a:cs typeface="Arial" panose="020B0604020202020204" pitchFamily="34" charset="0"/>
                <a:sym typeface="+mn-ea"/>
              </a:rPr>
              <a:t>推荐产品：</a:t>
            </a:r>
            <a:r>
              <a:rPr lang="en-US" altLang="zh-CN" sz="1600" dirty="0">
                <a:ln w="15875"/>
                <a:solidFill>
                  <a:schemeClr val="accent1">
                    <a:lumMod val="75000"/>
                  </a:schemeClr>
                </a:solidFill>
                <a:effectLst/>
                <a:latin typeface="Arial" panose="020B0604020202020204" pitchFamily="34" charset="0"/>
                <a:cs typeface="Arial" panose="020B0604020202020204" pitchFamily="34" charset="0"/>
                <a:sym typeface="+mn-ea"/>
              </a:rPr>
              <a:t>EDGE R</a:t>
            </a:r>
            <a:r>
              <a:rPr lang="zh-CN" altLang="en-US" sz="1600" dirty="0">
                <a:ln w="15875"/>
                <a:solidFill>
                  <a:schemeClr val="accent1">
                    <a:lumMod val="75000"/>
                  </a:schemeClr>
                </a:solidFill>
                <a:effectLst/>
                <a:latin typeface="Arial" panose="020B0604020202020204" pitchFamily="34" charset="0"/>
                <a:cs typeface="Arial" panose="020B0604020202020204" pitchFamily="34" charset="0"/>
                <a:sym typeface="+mn-ea"/>
              </a:rPr>
              <a:t>系列。</a:t>
            </a:r>
            <a:endParaRPr sz="1600" b="1" dirty="0">
              <a:solidFill>
                <a:schemeClr val="accent1">
                  <a:lumMod val="75000"/>
                </a:schemeClr>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strips(downLeft)">
                                      <p:cBhvr>
                                        <p:cTn id="7" dur="500"/>
                                        <p:tgtEl>
                                          <p:spTgt spid="19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39" grpId="0" bldLvl="0" animBg="1"/>
      <p:bldP spid="39" grpId="1" animBg="1"/>
      <p:bldP spid="22" grpId="0" bldLvl="0"/>
      <p:bldP spid="22" grpId="1" bldLvl="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应用场景</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4" y="180975"/>
            <a:ext cx="2931129"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53527" y="225240"/>
            <a:ext cx="2850267" cy="307777"/>
          </a:xfrm>
          <a:prstGeom prst="rect">
            <a:avLst/>
          </a:prstGeom>
          <a:noFill/>
        </p:spPr>
        <p:txBody>
          <a:bodyPr wrap="none" rtlCol="0">
            <a:spAutoFit/>
          </a:bodyPr>
          <a:lstStyle/>
          <a:p>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可信工业</a:t>
            </a:r>
            <a:r>
              <a:rPr lang="en-US" altLang="zh-CN" sz="1400" b="1" dirty="0">
                <a:solidFill>
                  <a:srgbClr val="A05204"/>
                </a:solidFill>
                <a:latin typeface="PingFang SC" panose="020B0400000000000000" pitchFamily="34" charset="-122"/>
                <a:ea typeface="PingFang SC" panose="020B0400000000000000" pitchFamily="34" charset="-122"/>
                <a:sym typeface="PingFang SC Medium"/>
              </a:rPr>
              <a:t>PLC</a:t>
            </a:r>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远程诊断和固件升级</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sp>
        <p:nvSpPr>
          <p:cNvPr id="193" name="矩形 192"/>
          <p:cNvSpPr/>
          <p:nvPr>
            <p:custDataLst>
              <p:tags r:id="rId4"/>
            </p:custDataLst>
          </p:nvPr>
        </p:nvSpPr>
        <p:spPr>
          <a:xfrm>
            <a:off x="819785" y="1411605"/>
            <a:ext cx="3419475" cy="2776855"/>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39" name="矩形 259"/>
          <p:cNvSpPr>
            <a:spLocks noChangeArrowheads="1"/>
          </p:cNvSpPr>
          <p:nvPr>
            <p:custDataLst>
              <p:tags r:id="rId5"/>
            </p:custDataLst>
          </p:nvPr>
        </p:nvSpPr>
        <p:spPr bwMode="auto">
          <a:xfrm>
            <a:off x="949325" y="1551940"/>
            <a:ext cx="3161030" cy="2529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200000"/>
              </a:lnSpc>
              <a:buNone/>
            </a:pPr>
            <a:r>
              <a:rPr lang="zh-CN" altLang="en-US" sz="1300" dirty="0">
                <a:solidFill>
                  <a:schemeClr val="bg1"/>
                </a:solidFill>
                <a:latin typeface="+mj-ea"/>
                <a:ea typeface="+mj-ea"/>
                <a:cs typeface="+mj-ea"/>
                <a:sym typeface="+mn-ea"/>
              </a:rPr>
              <a:t>工业现场设备众多，协议多样性，所以协议的快速解析显得尤为重要,边缘协议网关和综合运维管理系统对数据的釆集加以策略计算通过物云可信专网敏捷实现异构节点的数据采集传输（跨域二层</a:t>
            </a:r>
            <a:r>
              <a:rPr lang="en-US" altLang="zh-CN" sz="1300" dirty="0">
                <a:solidFill>
                  <a:schemeClr val="bg1"/>
                </a:solidFill>
                <a:latin typeface="+mj-ea"/>
                <a:ea typeface="+mj-ea"/>
                <a:cs typeface="+mj-ea"/>
                <a:sym typeface="+mn-ea"/>
              </a:rPr>
              <a:t>/</a:t>
            </a:r>
            <a:r>
              <a:rPr lang="zh-CN" altLang="en-US" sz="1300" dirty="0">
                <a:solidFill>
                  <a:schemeClr val="bg1"/>
                </a:solidFill>
                <a:latin typeface="+mj-ea"/>
                <a:ea typeface="+mj-ea"/>
                <a:cs typeface="+mj-ea"/>
                <a:sym typeface="+mn-ea"/>
              </a:rPr>
              <a:t>三层网络）,进而可视化展示和大数据挖掘处理。</a:t>
            </a:r>
            <a:endParaRPr lang="zh-CN" altLang="en-US" sz="1300" dirty="0">
              <a:solidFill>
                <a:schemeClr val="bg1"/>
              </a:solidFill>
              <a:latin typeface="+mj-ea"/>
              <a:ea typeface="+mj-ea"/>
              <a:cs typeface="+mj-ea"/>
              <a:sym typeface="+mn-ea"/>
            </a:endParaRPr>
          </a:p>
        </p:txBody>
      </p:sp>
      <p:pic>
        <p:nvPicPr>
          <p:cNvPr id="4" name="图片 3"/>
          <p:cNvPicPr>
            <a:picLocks noChangeAspect="1"/>
          </p:cNvPicPr>
          <p:nvPr/>
        </p:nvPicPr>
        <p:blipFill>
          <a:blip r:embed="rId6"/>
          <a:stretch>
            <a:fillRect/>
          </a:stretch>
        </p:blipFill>
        <p:spPr>
          <a:xfrm>
            <a:off x="4739640" y="937895"/>
            <a:ext cx="6163945" cy="5591810"/>
          </a:xfrm>
          <a:prstGeom prst="rect">
            <a:avLst/>
          </a:prstGeom>
        </p:spPr>
      </p:pic>
      <p:sp>
        <p:nvSpPr>
          <p:cNvPr id="22" name="矩形 259"/>
          <p:cNvSpPr>
            <a:spLocks noChangeArrowheads="1"/>
          </p:cNvSpPr>
          <p:nvPr/>
        </p:nvSpPr>
        <p:spPr bwMode="auto">
          <a:xfrm>
            <a:off x="819785" y="893445"/>
            <a:ext cx="341947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R</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strips(downLeft)">
                                      <p:cBhvr>
                                        <p:cTn id="10" dur="500"/>
                                        <p:tgtEl>
                                          <p:spTgt spid="19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trips(downLeft)">
                                      <p:cBhvr>
                                        <p:cTn id="13" dur="500"/>
                                        <p:tgtEl>
                                          <p:spTgt spid="39"/>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39" grpId="0" bldLvl="0" animBg="1"/>
      <p:bldP spid="39" grpId="1" animBg="1"/>
      <p:bldP spid="22" grpId="0" bldLvl="0"/>
      <p:bldP spid="22" grpId="1" bldLvl="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应用场景</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4" y="180975"/>
            <a:ext cx="1333221"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1261884" cy="307777"/>
          </a:xfrm>
          <a:prstGeom prst="rect">
            <a:avLst/>
          </a:prstGeom>
          <a:noFill/>
        </p:spPr>
        <p:txBody>
          <a:bodyPr wrap="none" rtlCol="0">
            <a:spAutoFit/>
          </a:bodyPr>
          <a:lstStyle/>
          <a:p>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应急网络服务</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pic>
        <p:nvPicPr>
          <p:cNvPr id="3" name="图片 2"/>
          <p:cNvPicPr>
            <a:picLocks noChangeAspect="1"/>
          </p:cNvPicPr>
          <p:nvPr/>
        </p:nvPicPr>
        <p:blipFill>
          <a:blip r:embed="rId4"/>
          <a:stretch>
            <a:fillRect/>
          </a:stretch>
        </p:blipFill>
        <p:spPr>
          <a:xfrm>
            <a:off x="281940" y="1587500"/>
            <a:ext cx="8202930" cy="4328160"/>
          </a:xfrm>
          <a:prstGeom prst="rect">
            <a:avLst/>
          </a:prstGeom>
        </p:spPr>
      </p:pic>
      <p:sp>
        <p:nvSpPr>
          <p:cNvPr id="193" name="矩形 192"/>
          <p:cNvSpPr/>
          <p:nvPr>
            <p:custDataLst>
              <p:tags r:id="rId5"/>
            </p:custDataLst>
          </p:nvPr>
        </p:nvSpPr>
        <p:spPr>
          <a:xfrm>
            <a:off x="8657590" y="1587500"/>
            <a:ext cx="3143250" cy="4243070"/>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39" name="矩形 259"/>
          <p:cNvSpPr>
            <a:spLocks noChangeArrowheads="1"/>
          </p:cNvSpPr>
          <p:nvPr>
            <p:custDataLst>
              <p:tags r:id="rId6"/>
            </p:custDataLst>
          </p:nvPr>
        </p:nvSpPr>
        <p:spPr bwMode="auto">
          <a:xfrm>
            <a:off x="8787130" y="1731010"/>
            <a:ext cx="2895600" cy="3985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lang="zh-CN" altLang="en-US" sz="1300" dirty="0">
                <a:solidFill>
                  <a:schemeClr val="bg1"/>
                </a:solidFill>
                <a:latin typeface="+mj-ea"/>
                <a:ea typeface="+mj-ea"/>
                <a:cs typeface="+mj-ea"/>
                <a:sym typeface="+mn-ea"/>
              </a:rPr>
              <a:t>借助运营商现有的4G及5G新网络，通过传统的无线传输通路上结合MACnets的安全加密专网通信，实现在应急管理平台上对所有应急设备及相关应用的数据进行加密专网传输。</a:t>
            </a:r>
            <a:endParaRPr lang="zh-CN" altLang="en-US" sz="1300" dirty="0">
              <a:solidFill>
                <a:schemeClr val="bg1"/>
              </a:solidFill>
              <a:latin typeface="+mj-ea"/>
              <a:ea typeface="+mj-ea"/>
              <a:cs typeface="+mj-ea"/>
            </a:endParaRPr>
          </a:p>
          <a:p>
            <a:pPr indent="0">
              <a:lnSpc>
                <a:spcPct val="150000"/>
              </a:lnSpc>
              <a:buNone/>
            </a:pPr>
            <a:r>
              <a:rPr lang="zh-CN" altLang="en-US" sz="1300" dirty="0">
                <a:solidFill>
                  <a:schemeClr val="bg1"/>
                </a:solidFill>
                <a:latin typeface="+mj-ea"/>
                <a:ea typeface="+mj-ea"/>
                <a:cs typeface="+mj-ea"/>
                <a:sym typeface="+mn-ea"/>
              </a:rPr>
              <a:t>应急专网将传统专网的部署时间压缩到分钟级，同时可以带来低成本、高效和安全的连接，无需依赖数据中心。这项服务能够支持至少一个对等网络云到本地侧的连接服务，从而实现边缘到云边缘的连接,并能支持本地端的数据包转发和智能化路由决定。还能直接为SaaS云应用服务平台提供专用的数据连接通道。</a:t>
            </a:r>
            <a:endParaRPr lang="zh-CN" altLang="en-US"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425450" y="941070"/>
            <a:ext cx="11257280"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推荐产品：【应急管理现场】</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R</a:t>
            </a:r>
            <a:r>
              <a:rPr lang="zh-CN" altLang="en-US" sz="1600" dirty="0">
                <a:ln w="15875"/>
                <a:solidFill>
                  <a:srgbClr val="0070C0"/>
                </a:solidFill>
                <a:effectLst/>
                <a:latin typeface="Arial" panose="020B0604020202020204" pitchFamily="34" charset="0"/>
                <a:cs typeface="Arial" panose="020B0604020202020204" pitchFamily="34" charset="0"/>
                <a:sym typeface="+mn-ea"/>
              </a:rPr>
              <a:t>或</a:t>
            </a:r>
            <a:r>
              <a:rPr lang="en-US" altLang="zh-CN" sz="1600" dirty="0">
                <a:ln w="15875"/>
                <a:solidFill>
                  <a:srgbClr val="0070C0"/>
                </a:solidFill>
                <a:effectLst/>
                <a:latin typeface="Arial" panose="020B0604020202020204" pitchFamily="34" charset="0"/>
                <a:cs typeface="Arial" panose="020B0604020202020204" pitchFamily="34" charset="0"/>
                <a:sym typeface="+mn-ea"/>
              </a:rPr>
              <a:t>N</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系列（按带宽要求）；【设备现场端】</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R</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strips(downLeft)">
                                      <p:cBhvr>
                                        <p:cTn id="10" dur="500"/>
                                        <p:tgtEl>
                                          <p:spTgt spid="19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trips(downLeft)">
                                      <p:cBhvr>
                                        <p:cTn id="13" dur="500"/>
                                        <p:tgtEl>
                                          <p:spTgt spid="39"/>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39" grpId="0" bldLvl="0" animBg="1"/>
      <p:bldP spid="39" grpId="1" animBg="1"/>
      <p:bldP spid="22" grpId="0" bldLvl="0"/>
      <p:bldP spid="22" grpId="1" bldLvl="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应用场景</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5" y="180975"/>
            <a:ext cx="2522700"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2339102" cy="307777"/>
          </a:xfrm>
          <a:prstGeom prst="rect">
            <a:avLst/>
          </a:prstGeom>
          <a:noFill/>
        </p:spPr>
        <p:txBody>
          <a:bodyPr wrap="none" rtlCol="0">
            <a:spAutoFit/>
          </a:bodyPr>
          <a:lstStyle/>
          <a:p>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敏捷上云、专有云集成服务</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sp>
        <p:nvSpPr>
          <p:cNvPr id="193" name="矩形 192"/>
          <p:cNvSpPr/>
          <p:nvPr>
            <p:custDataLst>
              <p:tags r:id="rId4"/>
            </p:custDataLst>
          </p:nvPr>
        </p:nvSpPr>
        <p:spPr>
          <a:xfrm>
            <a:off x="424815" y="1233805"/>
            <a:ext cx="5086350" cy="5085080"/>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39" name="矩形 259"/>
          <p:cNvSpPr>
            <a:spLocks noChangeArrowheads="1"/>
          </p:cNvSpPr>
          <p:nvPr>
            <p:custDataLst>
              <p:tags r:id="rId5"/>
            </p:custDataLst>
          </p:nvPr>
        </p:nvSpPr>
        <p:spPr bwMode="auto">
          <a:xfrm>
            <a:off x="554355" y="1233170"/>
            <a:ext cx="4810125" cy="2510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200000"/>
              </a:lnSpc>
              <a:buNone/>
            </a:pPr>
            <a:r>
              <a:rPr lang="zh-CN" altLang="zh-CN" sz="1300" dirty="0">
                <a:solidFill>
                  <a:schemeClr val="bg1"/>
                </a:solidFill>
                <a:latin typeface="+mj-ea"/>
                <a:ea typeface="+mj-ea"/>
                <a:cs typeface="+mj-ea"/>
                <a:sym typeface="+mn-ea"/>
              </a:rPr>
              <a:t>万联专网云联网方案，可为快速为企业实现内网应用上云的专网组网服务，企业应用服务器或设备不需要做任何改动或配置，只需在企业内网本地部署一台</a:t>
            </a:r>
            <a:r>
              <a:rPr lang="en-US" altLang="zh-CN" sz="1300" dirty="0">
                <a:solidFill>
                  <a:schemeClr val="bg1"/>
                </a:solidFill>
                <a:latin typeface="+mj-ea"/>
                <a:ea typeface="+mj-ea"/>
                <a:cs typeface="+mj-ea"/>
                <a:sym typeface="+mn-ea"/>
              </a:rPr>
              <a:t>EDGE N</a:t>
            </a:r>
            <a:r>
              <a:rPr lang="zh-CN" altLang="en-US" sz="1300" dirty="0">
                <a:solidFill>
                  <a:schemeClr val="bg1"/>
                </a:solidFill>
                <a:latin typeface="+mj-ea"/>
                <a:ea typeface="+mj-ea"/>
                <a:cs typeface="+mj-ea"/>
                <a:sym typeface="+mn-ea"/>
              </a:rPr>
              <a:t>系列设备</a:t>
            </a:r>
            <a:r>
              <a:rPr lang="zh-CN" altLang="zh-CN" sz="1300" dirty="0">
                <a:solidFill>
                  <a:schemeClr val="bg1"/>
                </a:solidFill>
                <a:latin typeface="+mj-ea"/>
                <a:ea typeface="+mj-ea"/>
                <a:cs typeface="+mj-ea"/>
                <a:sym typeface="+mn-ea"/>
              </a:rPr>
              <a:t>，通过在用户云虚机上安装万联云网盾实现云专网应用互通，通过云虚机的云网盾授权端口直达企业内网应用服务器和指定端口。访问端通过互联网访问云端空间地址，即可实现企业内部应用访问。</a:t>
            </a:r>
            <a:endParaRPr lang="zh-CN" altLang="zh-CN" sz="1300" dirty="0">
              <a:solidFill>
                <a:schemeClr val="bg1"/>
              </a:solidFill>
              <a:latin typeface="+mj-ea"/>
              <a:ea typeface="+mj-ea"/>
              <a:cs typeface="+mj-ea"/>
              <a:sym typeface="+mn-ea"/>
            </a:endParaRPr>
          </a:p>
        </p:txBody>
      </p:sp>
      <p:pic>
        <p:nvPicPr>
          <p:cNvPr id="4" name="图片 3"/>
          <p:cNvPicPr>
            <a:picLocks noChangeAspect="1"/>
          </p:cNvPicPr>
          <p:nvPr/>
        </p:nvPicPr>
        <p:blipFill>
          <a:blip r:embed="rId6"/>
          <a:stretch>
            <a:fillRect/>
          </a:stretch>
        </p:blipFill>
        <p:spPr>
          <a:xfrm>
            <a:off x="6096000" y="862965"/>
            <a:ext cx="5632133" cy="5482114"/>
          </a:xfrm>
          <a:prstGeom prst="rect">
            <a:avLst/>
          </a:prstGeom>
        </p:spPr>
      </p:pic>
      <p:sp>
        <p:nvSpPr>
          <p:cNvPr id="6" name="矩形 259"/>
          <p:cNvSpPr>
            <a:spLocks noChangeArrowheads="1"/>
          </p:cNvSpPr>
          <p:nvPr>
            <p:custDataLst>
              <p:tags r:id="rId7"/>
            </p:custDataLst>
          </p:nvPr>
        </p:nvSpPr>
        <p:spPr bwMode="auto">
          <a:xfrm>
            <a:off x="554355" y="3808095"/>
            <a:ext cx="4810125" cy="2510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lang="zh-CN" altLang="en-US" sz="1300" dirty="0">
                <a:solidFill>
                  <a:schemeClr val="bg1"/>
                </a:solidFill>
                <a:latin typeface="+mj-ea"/>
                <a:ea typeface="+mj-ea"/>
                <a:cs typeface="+mj-ea"/>
                <a:sym typeface="+mn-ea"/>
              </a:rPr>
              <a:t>优点</a:t>
            </a:r>
            <a:endParaRPr lang="zh-CN" altLang="en-US" sz="1300" dirty="0">
              <a:solidFill>
                <a:schemeClr val="bg1"/>
              </a:solidFill>
              <a:latin typeface="+mj-ea"/>
              <a:ea typeface="+mj-ea"/>
              <a:cs typeface="+mj-ea"/>
            </a:endParaRPr>
          </a:p>
          <a:p>
            <a:pPr indent="0" fontAlgn="base">
              <a:lnSpc>
                <a:spcPct val="150000"/>
              </a:lnSpc>
              <a:buFont typeface="Arial" panose="020B0604020202020204" pitchFamily="34" charset="0"/>
              <a:buNone/>
            </a:pPr>
            <a:r>
              <a:rPr lang="en-US" altLang="zh-CN" sz="1300" dirty="0">
                <a:solidFill>
                  <a:schemeClr val="bg1"/>
                </a:solidFill>
                <a:latin typeface="+mj-ea"/>
                <a:ea typeface="+mj-ea"/>
                <a:cs typeface="+mj-ea"/>
                <a:sym typeface="+mn-ea"/>
              </a:rPr>
              <a:t>1. </a:t>
            </a:r>
            <a:r>
              <a:rPr lang="zh-CN" altLang="en-US" sz="1300" dirty="0">
                <a:solidFill>
                  <a:schemeClr val="bg1"/>
                </a:solidFill>
                <a:latin typeface="+mj-ea"/>
                <a:ea typeface="+mj-ea"/>
                <a:cs typeface="+mj-ea"/>
                <a:sym typeface="+mn-ea"/>
              </a:rPr>
              <a:t>企业无需消耗固定</a:t>
            </a:r>
            <a:r>
              <a:rPr lang="en-GB" altLang="zh-CN" sz="1300" dirty="0">
                <a:solidFill>
                  <a:schemeClr val="bg1"/>
                </a:solidFill>
                <a:latin typeface="+mj-ea"/>
                <a:ea typeface="+mj-ea"/>
                <a:cs typeface="+mj-ea"/>
                <a:sym typeface="+mn-ea"/>
              </a:rPr>
              <a:t>IP</a:t>
            </a:r>
            <a:r>
              <a:rPr lang="zh-CN" altLang="en-US" sz="1300" dirty="0">
                <a:solidFill>
                  <a:schemeClr val="bg1"/>
                </a:solidFill>
                <a:latin typeface="+mj-ea"/>
                <a:ea typeface="+mj-ea"/>
                <a:cs typeface="+mj-ea"/>
                <a:sym typeface="+mn-ea"/>
              </a:rPr>
              <a:t>资源，无需申请电信运营商专线；</a:t>
            </a:r>
            <a:endParaRPr lang="zh-CN" altLang="en-US" sz="1300" dirty="0">
              <a:solidFill>
                <a:schemeClr val="bg1"/>
              </a:solidFill>
              <a:latin typeface="+mj-ea"/>
              <a:ea typeface="+mj-ea"/>
              <a:cs typeface="+mj-ea"/>
            </a:endParaRPr>
          </a:p>
          <a:p>
            <a:pPr indent="0" fontAlgn="base">
              <a:lnSpc>
                <a:spcPct val="150000"/>
              </a:lnSpc>
              <a:buFont typeface="Arial" panose="020B0604020202020204" pitchFamily="34" charset="0"/>
              <a:buNone/>
            </a:pPr>
            <a:r>
              <a:rPr lang="en-US" altLang="zh-CN" sz="1300" dirty="0">
                <a:solidFill>
                  <a:schemeClr val="bg1"/>
                </a:solidFill>
                <a:latin typeface="+mj-ea"/>
                <a:ea typeface="+mj-ea"/>
                <a:cs typeface="+mj-ea"/>
                <a:sym typeface="+mn-ea"/>
              </a:rPr>
              <a:t>2. </a:t>
            </a:r>
            <a:r>
              <a:rPr lang="zh-CN" altLang="en-US" sz="1300" dirty="0">
                <a:solidFill>
                  <a:schemeClr val="bg1"/>
                </a:solidFill>
                <a:latin typeface="+mj-ea"/>
                <a:ea typeface="+mj-ea"/>
                <a:cs typeface="+mj-ea"/>
                <a:sym typeface="+mn-ea"/>
              </a:rPr>
              <a:t>企业内网防火墙无需做端口策略配置；</a:t>
            </a:r>
            <a:endParaRPr lang="zh-CN" altLang="en-US" sz="1300" dirty="0">
              <a:solidFill>
                <a:schemeClr val="bg1"/>
              </a:solidFill>
              <a:latin typeface="+mj-ea"/>
              <a:ea typeface="+mj-ea"/>
              <a:cs typeface="+mj-ea"/>
            </a:endParaRPr>
          </a:p>
          <a:p>
            <a:pPr indent="0" fontAlgn="base">
              <a:lnSpc>
                <a:spcPct val="150000"/>
              </a:lnSpc>
              <a:buFont typeface="Arial" panose="020B0604020202020204" pitchFamily="34" charset="0"/>
              <a:buNone/>
            </a:pPr>
            <a:r>
              <a:rPr lang="en-US" altLang="zh-CN" sz="1300" dirty="0">
                <a:solidFill>
                  <a:schemeClr val="bg1"/>
                </a:solidFill>
                <a:latin typeface="+mj-ea"/>
                <a:ea typeface="+mj-ea"/>
                <a:cs typeface="+mj-ea"/>
                <a:sym typeface="+mn-ea"/>
              </a:rPr>
              <a:t>3. </a:t>
            </a:r>
            <a:r>
              <a:rPr lang="zh-CN" altLang="en-US" sz="1300" dirty="0">
                <a:solidFill>
                  <a:schemeClr val="bg1"/>
                </a:solidFill>
                <a:latin typeface="+mj-ea"/>
                <a:ea typeface="+mj-ea"/>
                <a:cs typeface="+mj-ea"/>
                <a:sym typeface="+mn-ea"/>
              </a:rPr>
              <a:t>企业数据仍保持为本地存储，确保数据安全性；</a:t>
            </a:r>
            <a:endParaRPr lang="zh-CN" altLang="en-US" sz="1300" dirty="0">
              <a:solidFill>
                <a:schemeClr val="bg1"/>
              </a:solidFill>
              <a:latin typeface="+mj-ea"/>
              <a:ea typeface="+mj-ea"/>
              <a:cs typeface="+mj-ea"/>
            </a:endParaRPr>
          </a:p>
          <a:p>
            <a:pPr indent="0" fontAlgn="base">
              <a:lnSpc>
                <a:spcPct val="150000"/>
              </a:lnSpc>
              <a:buFont typeface="Arial" panose="020B0604020202020204" pitchFamily="34" charset="0"/>
              <a:buNone/>
            </a:pPr>
            <a:r>
              <a:rPr lang="en-US" altLang="zh-CN" sz="1300" dirty="0">
                <a:solidFill>
                  <a:schemeClr val="bg1"/>
                </a:solidFill>
                <a:latin typeface="+mj-ea"/>
                <a:ea typeface="+mj-ea"/>
                <a:cs typeface="+mj-ea"/>
                <a:sym typeface="+mn-ea"/>
              </a:rPr>
              <a:t>4. </a:t>
            </a:r>
            <a:r>
              <a:rPr lang="zh-CN" altLang="en-US" sz="1300" dirty="0">
                <a:solidFill>
                  <a:schemeClr val="bg1"/>
                </a:solidFill>
                <a:latin typeface="+mj-ea"/>
                <a:ea typeface="+mj-ea"/>
                <a:cs typeface="+mj-ea"/>
                <a:sym typeface="+mn-ea"/>
              </a:rPr>
              <a:t>部署迅速，上云无需做大量的系统、应用部署和数据迁移工作；</a:t>
            </a:r>
            <a:endParaRPr lang="zh-CN" altLang="en-US" sz="1300" dirty="0">
              <a:solidFill>
                <a:schemeClr val="bg1"/>
              </a:solidFill>
              <a:latin typeface="+mj-ea"/>
              <a:ea typeface="+mj-ea"/>
              <a:cs typeface="+mj-ea"/>
            </a:endParaRPr>
          </a:p>
          <a:p>
            <a:pPr indent="0" fontAlgn="base">
              <a:lnSpc>
                <a:spcPct val="150000"/>
              </a:lnSpc>
              <a:buFont typeface="Arial" panose="020B0604020202020204" pitchFamily="34" charset="0"/>
              <a:buNone/>
            </a:pPr>
            <a:r>
              <a:rPr lang="en-US" altLang="zh-CN" sz="1300" dirty="0">
                <a:solidFill>
                  <a:schemeClr val="bg1"/>
                </a:solidFill>
                <a:latin typeface="+mj-ea"/>
                <a:ea typeface="+mj-ea"/>
                <a:cs typeface="+mj-ea"/>
                <a:sym typeface="+mn-ea"/>
              </a:rPr>
              <a:t>5. </a:t>
            </a:r>
            <a:r>
              <a:rPr lang="zh-CN" altLang="en-US" sz="1300" dirty="0">
                <a:solidFill>
                  <a:schemeClr val="bg1"/>
                </a:solidFill>
                <a:latin typeface="+mj-ea"/>
                <a:ea typeface="+mj-ea"/>
                <a:cs typeface="+mj-ea"/>
                <a:sym typeface="+mn-ea"/>
              </a:rPr>
              <a:t>成本可控，云空间资源无特殊配置和空间要求；</a:t>
            </a:r>
            <a:endParaRPr lang="zh-CN" altLang="en-US" sz="1300" dirty="0">
              <a:solidFill>
                <a:schemeClr val="bg1"/>
              </a:solidFill>
              <a:latin typeface="+mj-ea"/>
              <a:ea typeface="+mj-ea"/>
              <a:cs typeface="+mj-ea"/>
            </a:endParaRPr>
          </a:p>
          <a:p>
            <a:pPr indent="0">
              <a:lnSpc>
                <a:spcPct val="150000"/>
              </a:lnSpc>
              <a:buFont typeface="Arial" panose="020B0604020202020204" pitchFamily="34" charset="0"/>
              <a:buNone/>
            </a:pPr>
            <a:r>
              <a:rPr lang="en-US" altLang="zh-CN" sz="1300" dirty="0">
                <a:solidFill>
                  <a:schemeClr val="bg1"/>
                </a:solidFill>
                <a:latin typeface="+mj-ea"/>
                <a:ea typeface="+mj-ea"/>
                <a:cs typeface="+mj-ea"/>
                <a:sym typeface="+mn-ea"/>
              </a:rPr>
              <a:t>6. </a:t>
            </a:r>
            <a:r>
              <a:rPr lang="zh-CN" altLang="en-US" sz="1300" dirty="0">
                <a:solidFill>
                  <a:schemeClr val="bg1"/>
                </a:solidFill>
                <a:latin typeface="+mj-ea"/>
                <a:ea typeface="+mj-ea"/>
                <a:cs typeface="+mj-ea"/>
                <a:sym typeface="+mn-ea"/>
              </a:rPr>
              <a:t>可以随业务扩展需要及时更换云商。</a:t>
            </a:r>
            <a:endParaRPr lang="zh-CN" altLang="en-US"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425450" y="804545"/>
            <a:ext cx="508571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N</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a:t>
            </a:r>
            <a:endParaRPr sz="1600" b="1" dirty="0">
              <a:solidFill>
                <a:srgbClr val="0070C0"/>
              </a:solidFill>
              <a:cs typeface="Arial" panose="020B0604020202020204" pitchFamily="34" charset="0"/>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strips(downLeft)">
                                      <p:cBhvr>
                                        <p:cTn id="10" dur="500"/>
                                        <p:tgtEl>
                                          <p:spTgt spid="19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trips(downLeft)">
                                      <p:cBhvr>
                                        <p:cTn id="13" dur="500"/>
                                        <p:tgtEl>
                                          <p:spTgt spid="3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par>
                                <p:cTn id="24" presetID="26" presetClass="emph" presetSubtype="0" fill="hold" grpId="1" nodeType="withEffect">
                                  <p:stCondLst>
                                    <p:cond delay="0"/>
                                  </p:stCondLst>
                                  <p:iterate type="lt">
                                    <p:tmPct val="0"/>
                                  </p:iterate>
                                  <p:childTnLst>
                                    <p:animEffect transition="out" filter="fade">
                                      <p:cBhvr>
                                        <p:cTn id="25" dur="500" tmFilter="0, 0; .2, .5; .8, .5; 1, 0"/>
                                        <p:tgtEl>
                                          <p:spTgt spid="22"/>
                                        </p:tgtEl>
                                      </p:cBhvr>
                                    </p:animEffect>
                                    <p:animScale>
                                      <p:cBhvr>
                                        <p:cTn id="26"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bldLvl="0" animBg="1"/>
      <p:bldP spid="193" grpId="1" animBg="1"/>
      <p:bldP spid="39" grpId="0" bldLvl="0" animBg="1"/>
      <p:bldP spid="39" grpId="1" animBg="1"/>
      <p:bldP spid="6" grpId="0" bldLvl="0" animBg="1"/>
      <p:bldP spid="6" grpId="1" animBg="1"/>
      <p:bldP spid="22" grpId="0" bldLvl="0"/>
      <p:bldP spid="22" grpId="1" bldLvl="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应用场景</a:t>
              </a:r>
              <a:endPar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sp>
        <p:nvSpPr>
          <p:cNvPr id="201" name="圆角矩形 200"/>
          <p:cNvSpPr/>
          <p:nvPr/>
        </p:nvSpPr>
        <p:spPr>
          <a:xfrm>
            <a:off x="2272664" y="180975"/>
            <a:ext cx="2323877" cy="360045"/>
          </a:xfrm>
          <a:prstGeom prst="roundRect">
            <a:avLst/>
          </a:prstGeom>
          <a:blipFill>
            <a:blip r:embed="rId3"/>
            <a:tile tx="0" ty="0" sx="100000" sy="100000" flip="none" algn="tl"/>
          </a:blipFill>
          <a:ln>
            <a:noFill/>
          </a:ln>
          <a:effectLst>
            <a:innerShdw blurRad="114300">
              <a:srgbClr val="BC6D04"/>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p:cNvSpPr/>
          <p:nvPr/>
        </p:nvSpPr>
        <p:spPr>
          <a:xfrm>
            <a:off x="2344002" y="225240"/>
            <a:ext cx="2252540" cy="307777"/>
          </a:xfrm>
          <a:prstGeom prst="rect">
            <a:avLst/>
          </a:prstGeom>
          <a:noFill/>
        </p:spPr>
        <p:txBody>
          <a:bodyPr wrap="none" rtlCol="0">
            <a:spAutoFit/>
          </a:bodyPr>
          <a:lstStyle/>
          <a:p>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公有云边界安全</a:t>
            </a:r>
            <a:r>
              <a:rPr lang="en-US" altLang="zh-CN" sz="1400" b="1" dirty="0">
                <a:solidFill>
                  <a:srgbClr val="A05204"/>
                </a:solidFill>
                <a:latin typeface="PingFang SC" panose="020B0400000000000000" pitchFamily="34" charset="-122"/>
                <a:ea typeface="PingFang SC" panose="020B0400000000000000" pitchFamily="34" charset="-122"/>
                <a:sym typeface="PingFang SC Medium"/>
              </a:rPr>
              <a:t>SASE</a:t>
            </a:r>
            <a:r>
              <a:rPr lang="zh-CN" altLang="en-US" sz="1400" b="1" dirty="0">
                <a:solidFill>
                  <a:srgbClr val="A05204"/>
                </a:solidFill>
                <a:latin typeface="PingFang SC" panose="020B0400000000000000" pitchFamily="34" charset="-122"/>
                <a:ea typeface="PingFang SC" panose="020B0400000000000000" pitchFamily="34" charset="-122"/>
                <a:sym typeface="PingFang SC Medium"/>
              </a:rPr>
              <a:t>服务</a:t>
            </a:r>
            <a:endParaRPr lang="zh-CN" altLang="en-US" sz="1400" b="1" dirty="0">
              <a:solidFill>
                <a:srgbClr val="A05204"/>
              </a:solidFill>
              <a:latin typeface="PingFang SC" panose="020B0400000000000000" pitchFamily="34" charset="-122"/>
              <a:ea typeface="PingFang SC" panose="020B0400000000000000" pitchFamily="34" charset="-122"/>
              <a:sym typeface="PingFang SC Medium"/>
            </a:endParaRPr>
          </a:p>
        </p:txBody>
      </p:sp>
      <p:pic>
        <p:nvPicPr>
          <p:cNvPr id="3" name="图片 2"/>
          <p:cNvPicPr>
            <a:picLocks noChangeAspect="1"/>
          </p:cNvPicPr>
          <p:nvPr/>
        </p:nvPicPr>
        <p:blipFill>
          <a:blip r:embed="rId4"/>
          <a:stretch>
            <a:fillRect/>
          </a:stretch>
        </p:blipFill>
        <p:spPr>
          <a:xfrm>
            <a:off x="424815" y="1272540"/>
            <a:ext cx="8782050" cy="4530090"/>
          </a:xfrm>
          <a:prstGeom prst="rect">
            <a:avLst/>
          </a:prstGeom>
        </p:spPr>
      </p:pic>
      <p:sp>
        <p:nvSpPr>
          <p:cNvPr id="4" name="矩形 3"/>
          <p:cNvSpPr/>
          <p:nvPr>
            <p:custDataLst>
              <p:tags r:id="rId5"/>
            </p:custDataLst>
          </p:nvPr>
        </p:nvSpPr>
        <p:spPr>
          <a:xfrm>
            <a:off x="9410700" y="2063115"/>
            <a:ext cx="2505075" cy="2769870"/>
          </a:xfrm>
          <a:prstGeom prst="rect">
            <a:avLst/>
          </a:prstGeom>
          <a:solidFill>
            <a:srgbClr val="B18560">
              <a:alpha val="80000"/>
            </a:srgbClr>
          </a:solidFill>
          <a:ln w="28575" cmpd="dbl">
            <a:solidFill>
              <a:srgbClr val="A05204"/>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p:sp>
        <p:nvSpPr>
          <p:cNvPr id="6" name="矩形 259"/>
          <p:cNvSpPr>
            <a:spLocks noChangeArrowheads="1"/>
          </p:cNvSpPr>
          <p:nvPr>
            <p:custDataLst>
              <p:tags r:id="rId6"/>
            </p:custDataLst>
          </p:nvPr>
        </p:nvSpPr>
        <p:spPr bwMode="auto">
          <a:xfrm>
            <a:off x="9559290" y="2186940"/>
            <a:ext cx="2238375" cy="2522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indent="0">
              <a:lnSpc>
                <a:spcPct val="150000"/>
              </a:lnSpc>
              <a:buNone/>
            </a:pPr>
            <a:r>
              <a:rPr lang="zh-CN" altLang="zh-CN" sz="1300" dirty="0">
                <a:solidFill>
                  <a:schemeClr val="bg1"/>
                </a:solidFill>
                <a:latin typeface="+mj-ea"/>
                <a:ea typeface="+mj-ea"/>
                <a:cs typeface="+mj-ea"/>
                <a:sym typeface="+mn-ea"/>
              </a:rPr>
              <a:t>在云端</a:t>
            </a:r>
            <a:r>
              <a:rPr lang="zh-CN" altLang="en-US" sz="1300" dirty="0">
                <a:solidFill>
                  <a:schemeClr val="bg1"/>
                </a:solidFill>
                <a:latin typeface="+mj-ea"/>
                <a:ea typeface="+mj-ea"/>
                <a:cs typeface="+mj-ea"/>
                <a:sym typeface="+mn-ea"/>
              </a:rPr>
              <a:t>平台</a:t>
            </a:r>
            <a:r>
              <a:rPr lang="zh-CN" altLang="zh-CN" sz="1300" dirty="0">
                <a:solidFill>
                  <a:schemeClr val="bg1"/>
                </a:solidFill>
                <a:latin typeface="+mj-ea"/>
                <a:ea typeface="+mj-ea"/>
                <a:cs typeface="+mj-ea"/>
                <a:sym typeface="+mn-ea"/>
              </a:rPr>
              <a:t>部署</a:t>
            </a:r>
            <a:r>
              <a:rPr lang="zh-CN" altLang="en-US" sz="1300" dirty="0">
                <a:solidFill>
                  <a:schemeClr val="bg1"/>
                </a:solidFill>
                <a:latin typeface="+mj-ea"/>
                <a:ea typeface="+mj-ea"/>
                <a:cs typeface="+mj-ea"/>
                <a:sym typeface="+mn-ea"/>
              </a:rPr>
              <a:t>万联“</a:t>
            </a:r>
            <a:r>
              <a:rPr lang="zh-CN" altLang="zh-CN" sz="1300" dirty="0">
                <a:solidFill>
                  <a:schemeClr val="bg1"/>
                </a:solidFill>
                <a:latin typeface="+mj-ea"/>
                <a:ea typeface="+mj-ea"/>
                <a:cs typeface="+mj-ea"/>
                <a:sym typeface="+mn-ea"/>
              </a:rPr>
              <a:t>云网盾</a:t>
            </a:r>
            <a:r>
              <a:rPr lang="zh-CN" altLang="en-US" sz="1300" dirty="0">
                <a:solidFill>
                  <a:schemeClr val="bg1"/>
                </a:solidFill>
                <a:latin typeface="+mj-ea"/>
                <a:ea typeface="+mj-ea"/>
                <a:cs typeface="+mj-ea"/>
                <a:sym typeface="+mn-ea"/>
              </a:rPr>
              <a:t>”</a:t>
            </a:r>
            <a:r>
              <a:rPr lang="en-US" altLang="zh-CN" sz="1300" dirty="0">
                <a:solidFill>
                  <a:schemeClr val="bg1"/>
                </a:solidFill>
                <a:latin typeface="+mj-ea"/>
                <a:ea typeface="+mj-ea"/>
                <a:cs typeface="+mj-ea"/>
                <a:sym typeface="+mn-ea"/>
              </a:rPr>
              <a:t> </a:t>
            </a:r>
            <a:r>
              <a:rPr lang="en-US" altLang="zh-CN" sz="1300" dirty="0" err="1">
                <a:solidFill>
                  <a:schemeClr val="bg1"/>
                </a:solidFill>
                <a:latin typeface="+mj-ea"/>
                <a:ea typeface="+mj-ea"/>
                <a:cs typeface="+mj-ea"/>
                <a:sym typeface="+mn-ea"/>
              </a:rPr>
              <a:t>vCPE</a:t>
            </a:r>
            <a:r>
              <a:rPr lang="zh-CN" altLang="zh-CN" sz="1300" dirty="0">
                <a:solidFill>
                  <a:schemeClr val="bg1"/>
                </a:solidFill>
                <a:latin typeface="+mj-ea"/>
                <a:ea typeface="+mj-ea"/>
                <a:cs typeface="+mj-ea"/>
                <a:sym typeface="+mn-ea"/>
              </a:rPr>
              <a:t>产品，在本地端部署</a:t>
            </a:r>
            <a:r>
              <a:rPr lang="en-US" altLang="zh-CN" sz="1300" dirty="0">
                <a:solidFill>
                  <a:schemeClr val="bg1"/>
                </a:solidFill>
                <a:latin typeface="+mj-ea"/>
                <a:ea typeface="+mj-ea"/>
                <a:cs typeface="+mj-ea"/>
                <a:sym typeface="+mn-ea"/>
              </a:rPr>
              <a:t>EDGE R</a:t>
            </a:r>
            <a:r>
              <a:rPr lang="zh-CN" altLang="en-US" sz="1300" dirty="0">
                <a:solidFill>
                  <a:schemeClr val="bg1"/>
                </a:solidFill>
                <a:latin typeface="+mj-ea"/>
                <a:ea typeface="+mj-ea"/>
                <a:cs typeface="+mj-ea"/>
                <a:sym typeface="+mn-ea"/>
              </a:rPr>
              <a:t>系列产品</a:t>
            </a:r>
            <a:r>
              <a:rPr lang="zh-CN" altLang="zh-CN" sz="1300" dirty="0">
                <a:solidFill>
                  <a:schemeClr val="bg1"/>
                </a:solidFill>
                <a:latin typeface="+mj-ea"/>
                <a:ea typeface="+mj-ea"/>
                <a:cs typeface="+mj-ea"/>
                <a:sym typeface="+mn-ea"/>
              </a:rPr>
              <a:t>或者直接在访问端安装</a:t>
            </a:r>
            <a:r>
              <a:rPr lang="zh-CN" altLang="en-US" sz="1300" dirty="0">
                <a:solidFill>
                  <a:schemeClr val="bg1"/>
                </a:solidFill>
                <a:latin typeface="+mj-ea"/>
                <a:ea typeface="+mj-ea"/>
                <a:cs typeface="+mj-ea"/>
                <a:sym typeface="+mn-ea"/>
              </a:rPr>
              <a:t>“</a:t>
            </a:r>
            <a:r>
              <a:rPr lang="zh-CN" altLang="zh-CN" sz="1300" dirty="0">
                <a:solidFill>
                  <a:schemeClr val="bg1"/>
                </a:solidFill>
                <a:latin typeface="+mj-ea"/>
                <a:ea typeface="+mj-ea"/>
                <a:cs typeface="+mj-ea"/>
                <a:sym typeface="+mn-ea"/>
              </a:rPr>
              <a:t>云网盾</a:t>
            </a:r>
            <a:r>
              <a:rPr lang="zh-CN" altLang="en-US" sz="1300" dirty="0">
                <a:solidFill>
                  <a:schemeClr val="bg1"/>
                </a:solidFill>
                <a:latin typeface="+mj-ea"/>
                <a:ea typeface="+mj-ea"/>
                <a:cs typeface="+mj-ea"/>
                <a:sym typeface="+mn-ea"/>
              </a:rPr>
              <a:t>”</a:t>
            </a:r>
            <a:r>
              <a:rPr lang="zh-CN" altLang="zh-CN" sz="1300" dirty="0">
                <a:solidFill>
                  <a:schemeClr val="bg1"/>
                </a:solidFill>
                <a:latin typeface="+mj-ea"/>
                <a:ea typeface="+mj-ea"/>
                <a:cs typeface="+mj-ea"/>
                <a:sym typeface="+mn-ea"/>
              </a:rPr>
              <a:t>，即可实现公有云平台的专网连接，确保公有云平台无需开放互联网公共网络应用端口即可实现可信授权安全访问。 </a:t>
            </a:r>
            <a:endParaRPr lang="zh-CN" altLang="zh-CN" sz="1300" dirty="0">
              <a:solidFill>
                <a:schemeClr val="bg1"/>
              </a:solidFill>
              <a:latin typeface="+mj-ea"/>
              <a:ea typeface="+mj-ea"/>
              <a:cs typeface="+mj-ea"/>
              <a:sym typeface="+mn-ea"/>
            </a:endParaRPr>
          </a:p>
        </p:txBody>
      </p:sp>
      <p:sp>
        <p:nvSpPr>
          <p:cNvPr id="22" name="矩形 259"/>
          <p:cNvSpPr>
            <a:spLocks noChangeArrowheads="1"/>
          </p:cNvSpPr>
          <p:nvPr/>
        </p:nvSpPr>
        <p:spPr bwMode="auto">
          <a:xfrm>
            <a:off x="425450" y="824230"/>
            <a:ext cx="11372215" cy="245745"/>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00000"/>
              </a:lnSpc>
              <a:buNone/>
            </a:pPr>
            <a:r>
              <a:rPr lang="zh-CN" altLang="en-US" sz="1600" dirty="0">
                <a:ln w="15875"/>
                <a:solidFill>
                  <a:srgbClr val="0070C0"/>
                </a:solidFill>
                <a:effectLst/>
                <a:latin typeface="Arial" panose="020B0604020202020204" pitchFamily="34" charset="0"/>
                <a:cs typeface="Arial" panose="020B0604020202020204" pitchFamily="34" charset="0"/>
                <a:sym typeface="+mn-ea"/>
              </a:rPr>
              <a:t>推荐产品：【云平台】云网盾（</a:t>
            </a:r>
            <a:r>
              <a:rPr lang="en-US" altLang="zh-CN" sz="1600" dirty="0">
                <a:ln w="15875"/>
                <a:solidFill>
                  <a:srgbClr val="0070C0"/>
                </a:solidFill>
                <a:effectLst/>
                <a:latin typeface="Arial" panose="020B0604020202020204" pitchFamily="34" charset="0"/>
                <a:cs typeface="Arial" panose="020B0604020202020204" pitchFamily="34" charset="0"/>
                <a:sym typeface="+mn-ea"/>
              </a:rPr>
              <a:t>VCPE</a:t>
            </a:r>
            <a:r>
              <a:rPr lang="zh-CN" altLang="en-US" sz="1600" dirty="0">
                <a:ln w="15875"/>
                <a:solidFill>
                  <a:srgbClr val="0070C0"/>
                </a:solidFill>
                <a:effectLst/>
                <a:latin typeface="Arial" panose="020B0604020202020204" pitchFamily="34" charset="0"/>
                <a:cs typeface="Arial" panose="020B0604020202020204" pitchFamily="34" charset="0"/>
                <a:sym typeface="+mn-ea"/>
              </a:rPr>
              <a:t>）；【移动端】云网盾（</a:t>
            </a:r>
            <a:r>
              <a:rPr lang="en-US" altLang="zh-CN" sz="1600" dirty="0">
                <a:ln w="15875"/>
                <a:solidFill>
                  <a:srgbClr val="0070C0"/>
                </a:solidFill>
                <a:effectLst/>
                <a:latin typeface="Arial" panose="020B0604020202020204" pitchFamily="34" charset="0"/>
                <a:cs typeface="Arial" panose="020B0604020202020204" pitchFamily="34" charset="0"/>
                <a:sym typeface="+mn-ea"/>
              </a:rPr>
              <a:t>VCPE</a:t>
            </a:r>
            <a:r>
              <a:rPr lang="zh-CN" altLang="en-US" sz="1600" dirty="0">
                <a:ln w="15875"/>
                <a:solidFill>
                  <a:srgbClr val="0070C0"/>
                </a:solidFill>
                <a:effectLst/>
                <a:latin typeface="Arial" panose="020B0604020202020204" pitchFamily="34" charset="0"/>
                <a:cs typeface="Arial" panose="020B0604020202020204" pitchFamily="34" charset="0"/>
                <a:sym typeface="+mn-ea"/>
              </a:rPr>
              <a:t>）；【分部现场】</a:t>
            </a:r>
            <a:r>
              <a:rPr lang="en-US" altLang="zh-CN" sz="1600" dirty="0">
                <a:ln w="15875"/>
                <a:solidFill>
                  <a:srgbClr val="0070C0"/>
                </a:solidFill>
                <a:effectLst/>
                <a:latin typeface="Arial" panose="020B0604020202020204" pitchFamily="34" charset="0"/>
                <a:cs typeface="Arial" panose="020B0604020202020204" pitchFamily="34" charset="0"/>
                <a:sym typeface="+mn-ea"/>
              </a:rPr>
              <a:t>EDGE R</a:t>
            </a:r>
            <a:r>
              <a:rPr lang="zh-CN" altLang="en-US" sz="1600" dirty="0">
                <a:ln w="15875"/>
                <a:solidFill>
                  <a:srgbClr val="0070C0"/>
                </a:solidFill>
                <a:effectLst/>
                <a:latin typeface="Arial" panose="020B0604020202020204" pitchFamily="34" charset="0"/>
                <a:cs typeface="Arial" panose="020B0604020202020204" pitchFamily="34" charset="0"/>
                <a:sym typeface="+mn-ea"/>
              </a:rPr>
              <a:t>系列。</a:t>
            </a:r>
            <a:endParaRPr sz="1600" b="1" dirty="0">
              <a:solidFill>
                <a:srgbClr val="0070C0"/>
              </a:solidFill>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par>
                                <p:cTn id="21" presetID="26" presetClass="emph" presetSubtype="0" fill="hold" grpId="1" nodeType="with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bldLvl="0" animBg="1"/>
      <p:bldP spid="6" grpId="1" animBg="1"/>
      <p:bldP spid="22" grpId="0" bldLvl="0"/>
      <p:bldP spid="22" grpId="1" bldLvl="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58750" y="172720"/>
            <a:ext cx="1855470" cy="448945"/>
            <a:chOff x="250" y="272"/>
            <a:chExt cx="2922" cy="707"/>
          </a:xfrm>
        </p:grpSpPr>
        <p:cxnSp>
          <p:nvCxnSpPr>
            <p:cNvPr id="2" name="直接连接符 1"/>
            <p:cNvCxnSpPr/>
            <p:nvPr/>
          </p:nvCxnSpPr>
          <p:spPr>
            <a:xfrm>
              <a:off x="669" y="979"/>
              <a:ext cx="2094" cy="0"/>
            </a:xfrm>
            <a:prstGeom prst="line">
              <a:avLst/>
            </a:prstGeom>
            <a:ln w="31750" cap="sq" cmpd="dbl">
              <a:solidFill>
                <a:srgbClr val="A05204"/>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250" y="272"/>
              <a:ext cx="2922" cy="6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rPr>
                <a:t>产品型号</a:t>
              </a:r>
              <a:endParaRPr kumimoji="0" lang="en-US" altLang="zh-CN" sz="2000" b="1" i="0" u="none" strike="noStrike" kern="1200" cap="none" spc="0" normalizeH="0" baseline="0" noProof="0" dirty="0">
                <a:ln>
                  <a:noFill/>
                </a:ln>
                <a:solidFill>
                  <a:srgbClr val="A05204"/>
                </a:solidFill>
                <a:effectLst/>
                <a:uLnTx/>
                <a:uFillTx/>
                <a:latin typeface="PingFang SC" panose="020B0400000000000000" pitchFamily="34" charset="-122"/>
                <a:ea typeface="PingFang SC" panose="020B0400000000000000" pitchFamily="34" charset="-122"/>
              </a:endParaRPr>
            </a:p>
          </p:txBody>
        </p:sp>
      </p:grpSp>
      <p:pic>
        <p:nvPicPr>
          <p:cNvPr id="10" name="图片 9" descr="万联-02_conew1"/>
          <p:cNvPicPr>
            <a:picLocks noChangeAspect="1"/>
          </p:cNvPicPr>
          <p:nvPr/>
        </p:nvPicPr>
        <p:blipFill>
          <a:blip r:embed="rId2" cstate="print"/>
          <a:stretch>
            <a:fillRect/>
          </a:stretch>
        </p:blipFill>
        <p:spPr>
          <a:xfrm>
            <a:off x="10078720" y="180975"/>
            <a:ext cx="1837055" cy="548005"/>
          </a:xfrm>
          <a:prstGeom prst="rect">
            <a:avLst/>
          </a:prstGeom>
        </p:spPr>
      </p:pic>
      <p:pic>
        <p:nvPicPr>
          <p:cNvPr id="8" name="图片 7"/>
          <p:cNvPicPr>
            <a:picLocks noChangeAspect="1"/>
          </p:cNvPicPr>
          <p:nvPr/>
        </p:nvPicPr>
        <p:blipFill>
          <a:blip r:embed="rId3"/>
          <a:stretch>
            <a:fillRect/>
          </a:stretch>
        </p:blipFill>
        <p:spPr>
          <a:xfrm>
            <a:off x="662305" y="728980"/>
            <a:ext cx="10867390" cy="5899150"/>
          </a:xfrm>
          <a:prstGeom prst="rect">
            <a:avLst/>
          </a:prstGeom>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156.3429133858268,&quot;left&quot;:348,&quot;top&quot;:318.35,&quot;width&quot;:530.45}"/>
</p:tagLst>
</file>

<file path=ppt/tags/tag101.xml><?xml version="1.0" encoding="utf-8"?>
<p:tagLst xmlns:p="http://schemas.openxmlformats.org/presentationml/2006/main">
  <p:tag name="KSO_WM_DIAGRAM_VIRTUALLY_FRAME" val="{&quot;height&quot;:156.3429133858268,&quot;left&quot;:348,&quot;top&quot;:318.35,&quot;width&quot;:530.45}"/>
</p:tagLst>
</file>

<file path=ppt/tags/tag10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p="http://schemas.openxmlformats.org/presentationml/2006/main">
  <p:tag name="KSO_WM_DIAGRAM_VIRTUALLY_FRAME" val="{&quot;height&quot;:515.55,&quot;left&quot;:33.46283464566932,&quot;top&quot;:66.4,&quot;width&quot;:905.2371653543307}"/>
</p:tagLst>
</file>

<file path=ppt/tags/tag105.xml><?xml version="1.0" encoding="utf-8"?>
<p:tagLst xmlns:p="http://schemas.openxmlformats.org/presentationml/2006/main">
  <p:tag name="KSO_WM_DIAGRAM_VIRTUALLY_FRAME" val="{&quot;height&quot;:515.55,&quot;left&quot;:33.46283464566932,&quot;top&quot;:66.4,&quot;width&quot;:905.2371653543307}"/>
</p:tagLst>
</file>

<file path=ppt/tags/tag106.xml><?xml version="1.0" encoding="utf-8"?>
<p:tagLst xmlns:p="http://schemas.openxmlformats.org/presentationml/2006/main">
  <p:tag name="KSO_WM_DIAGRAM_VIRTUALLY_FRAME" val="{&quot;height&quot;:515.55,&quot;left&quot;:33.46283464566932,&quot;top&quot;:66.4,&quot;width&quot;:905.2371653543307}"/>
</p:tagLst>
</file>

<file path=ppt/tags/tag107.xml><?xml version="1.0" encoding="utf-8"?>
<p:tagLst xmlns:p="http://schemas.openxmlformats.org/presentationml/2006/main">
  <p:tag name="KSO_WM_DIAGRAM_VIRTUALLY_FRAME" val="{&quot;height&quot;:515.55,&quot;left&quot;:33.46283464566932,&quot;top&quot;:66.4,&quot;width&quot;:905.2371653543307}"/>
</p:tagLst>
</file>

<file path=ppt/tags/tag108.xml><?xml version="1.0" encoding="utf-8"?>
<p:tagLst xmlns:p="http://schemas.openxmlformats.org/presentationml/2006/main">
  <p:tag name="KSO_WM_DIAGRAM_VIRTUALLY_FRAME" val="{&quot;height&quot;:515.55,&quot;left&quot;:33.46283464566932,&quot;top&quot;:66.4,&quot;width&quot;:905.2371653543307}"/>
</p:tagLst>
</file>

<file path=ppt/tags/tag109.xml><?xml version="1.0" encoding="utf-8"?>
<p:tagLst xmlns:p="http://schemas.openxmlformats.org/presentationml/2006/main">
  <p:tag name="KSO_WM_DIAGRAM_VIRTUALLY_FRAME" val="{&quot;height&quot;:515.55,&quot;left&quot;:33.46283464566932,&quot;top&quot;:66.4,&quot;width&quot;:905.237165354330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515.55,&quot;left&quot;:33.46283464566932,&quot;top&quot;:66.4,&quot;width&quot;:905.2371653543307}"/>
</p:tagLst>
</file>

<file path=ppt/tags/tag111.xml><?xml version="1.0" encoding="utf-8"?>
<p:tagLst xmlns:p="http://schemas.openxmlformats.org/presentationml/2006/main">
  <p:tag name="KSO_WM_DIAGRAM_VIRTUALLY_FRAME" val="{&quot;height&quot;:515.55,&quot;left&quot;:33.46283464566932,&quot;top&quot;:66.4,&quot;width&quot;:905.2371653543307}"/>
</p:tagLst>
</file>

<file path=ppt/tags/tag112.xml><?xml version="1.0" encoding="utf-8"?>
<p:tagLst xmlns:p="http://schemas.openxmlformats.org/presentationml/2006/main">
  <p:tag name="KSO_WM_DIAGRAM_VIRTUALLY_FRAME" val="{&quot;height&quot;:515.55,&quot;left&quot;:33.46283464566932,&quot;top&quot;:66.4,&quot;width&quot;:905.2371653543307}"/>
</p:tagLst>
</file>

<file path=ppt/tags/tag113.xml><?xml version="1.0" encoding="utf-8"?>
<p:tagLst xmlns:p="http://schemas.openxmlformats.org/presentationml/2006/main">
  <p:tag name="KSO_WM_DIAGRAM_VIRTUALLY_FRAME" val="{&quot;height&quot;:515.55,&quot;left&quot;:33.46283464566932,&quot;top&quot;:66.4,&quot;width&quot;:905.2371653543307}"/>
</p:tagLst>
</file>

<file path=ppt/tags/tag114.xml><?xml version="1.0" encoding="utf-8"?>
<p:tagLst xmlns:p="http://schemas.openxmlformats.org/presentationml/2006/main">
  <p:tag name="KSO_WM_DIAGRAM_VIRTUALLY_FRAME" val="{&quot;height&quot;:515.55,&quot;left&quot;:33.46283464566932,&quot;top&quot;:66.4,&quot;width&quot;:905.2371653543307}"/>
</p:tagLst>
</file>

<file path=ppt/tags/tag115.xml><?xml version="1.0" encoding="utf-8"?>
<p:tagLst xmlns:p="http://schemas.openxmlformats.org/presentationml/2006/main">
  <p:tag name="KSO_WM_DIAGRAM_VIRTUALLY_FRAME" val="{&quot;height&quot;:515.55,&quot;left&quot;:33.46283464566932,&quot;top&quot;:66.4,&quot;width&quot;:905.2371653543307}"/>
</p:tagLst>
</file>

<file path=ppt/tags/tag116.xml><?xml version="1.0" encoding="utf-8"?>
<p:tagLst xmlns:p="http://schemas.openxmlformats.org/presentationml/2006/main">
  <p:tag name="KSO_WM_DIAGRAM_VIRTUALLY_FRAME" val="{&quot;height&quot;:515.55,&quot;left&quot;:33.46283464566932,&quot;top&quot;:66.4,&quot;width&quot;:905.2371653543307}"/>
</p:tagLst>
</file>

<file path=ppt/tags/tag117.xml><?xml version="1.0" encoding="utf-8"?>
<p:tagLst xmlns:p="http://schemas.openxmlformats.org/presentationml/2006/main">
  <p:tag name="KSO_WM_DIAGRAM_VIRTUALLY_FRAME" val="{&quot;height&quot;:515.55,&quot;left&quot;:33.46283464566932,&quot;top&quot;:66.4,&quot;width&quot;:905.2371653543307}"/>
</p:tagLst>
</file>

<file path=ppt/tags/tag118.xml><?xml version="1.0" encoding="utf-8"?>
<p:tagLst xmlns:p="http://schemas.openxmlformats.org/presentationml/2006/main">
  <p:tag name="KSO_WM_DIAGRAM_VIRTUALLY_FRAME" val="{&quot;height&quot;:515.55,&quot;left&quot;:33.46283464566932,&quot;top&quot;:66.4,&quot;width&quot;:905.2371653543307}"/>
</p:tagLst>
</file>

<file path=ppt/tags/tag119.xml><?xml version="1.0" encoding="utf-8"?>
<p:tagLst xmlns:p="http://schemas.openxmlformats.org/presentationml/2006/main">
  <p:tag name="KSO_WM_DIAGRAM_VIRTUALLY_FRAME" val="{&quot;height&quot;:515.55,&quot;left&quot;:33.46283464566932,&quot;top&quot;:66.4,&quot;width&quot;:905.237165354330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DIAGRAM_VIRTUALLY_FRAME" val="{&quot;height&quot;:515.55,&quot;left&quot;:33.46283464566932,&quot;top&quot;:66.4,&quot;width&quot;:905.2371653543307}"/>
</p:tagLst>
</file>

<file path=ppt/tags/tag121.xml><?xml version="1.0" encoding="utf-8"?>
<p:tagLst xmlns:p="http://schemas.openxmlformats.org/presentationml/2006/main">
  <p:tag name="KSO_WM_DIAGRAM_VIRTUALLY_FRAME" val="{&quot;height&quot;:515.55,&quot;left&quot;:33.46283464566932,&quot;top&quot;:66.4,&quot;width&quot;:905.2371653543307}"/>
</p:tagLst>
</file>

<file path=ppt/tags/tag122.xml><?xml version="1.0" encoding="utf-8"?>
<p:tagLst xmlns:p="http://schemas.openxmlformats.org/presentationml/2006/main">
  <p:tag name="KSO_WM_DIAGRAM_VIRTUALLY_FRAME" val="{&quot;height&quot;:515.55,&quot;left&quot;:33.46283464566932,&quot;top&quot;:66.4,&quot;width&quot;:905.2371653543307}"/>
</p:tagLst>
</file>

<file path=ppt/tags/tag123.xml><?xml version="1.0" encoding="utf-8"?>
<p:tagLst xmlns:p="http://schemas.openxmlformats.org/presentationml/2006/main">
  <p:tag name="KSO_WM_DIAGRAM_VIRTUALLY_FRAME" val="{&quot;height&quot;:515.55,&quot;left&quot;:33.46283464566932,&quot;top&quot;:66.4,&quot;width&quot;:905.2371653543307}"/>
</p:tagLst>
</file>

<file path=ppt/tags/tag124.xml><?xml version="1.0" encoding="utf-8"?>
<p:tagLst xmlns:p="http://schemas.openxmlformats.org/presentationml/2006/main">
  <p:tag name="KSO_WM_DIAGRAM_VIRTUALLY_FRAME" val="{&quot;height&quot;:515.55,&quot;left&quot;:33.46283464566932,&quot;top&quot;:66.4,&quot;width&quot;:905.2371653543307}"/>
</p:tagLst>
</file>

<file path=ppt/tags/tag125.xml><?xml version="1.0" encoding="utf-8"?>
<p:tagLst xmlns:p="http://schemas.openxmlformats.org/presentationml/2006/main">
  <p:tag name="KSO_WM_DIAGRAM_VIRTUALLY_FRAME" val="{&quot;height&quot;:515.55,&quot;left&quot;:33.46283464566932,&quot;top&quot;:66.4,&quot;width&quot;:905.2371653543307}"/>
</p:tagLst>
</file>

<file path=ppt/tags/tag126.xml><?xml version="1.0" encoding="utf-8"?>
<p:tagLst xmlns:p="http://schemas.openxmlformats.org/presentationml/2006/main">
  <p:tag name="KSO_WM_DIAGRAM_VIRTUALLY_FRAME" val="{&quot;height&quot;:515.55,&quot;left&quot;:33.46283464566932,&quot;top&quot;:66.4,&quot;width&quot;:905.2371653543307}"/>
</p:tagLst>
</file>

<file path=ppt/tags/tag127.xml><?xml version="1.0" encoding="utf-8"?>
<p:tagLst xmlns:p="http://schemas.openxmlformats.org/presentationml/2006/main">
  <p:tag name="KSO_WM_DIAGRAM_VIRTUALLY_FRAME" val="{&quot;height&quot;:515.55,&quot;left&quot;:33.46283464566932,&quot;top&quot;:66.4,&quot;width&quot;:905.2371653543307}"/>
</p:tagLst>
</file>

<file path=ppt/tags/tag128.xml><?xml version="1.0" encoding="utf-8"?>
<p:tagLst xmlns:p="http://schemas.openxmlformats.org/presentationml/2006/main">
  <p:tag name="KSO_WM_DIAGRAM_VIRTUALLY_FRAME" val="{&quot;height&quot;:515.55,&quot;left&quot;:33.46283464566932,&quot;top&quot;:66.4,&quot;width&quot;:905.2371653543307}"/>
</p:tagLst>
</file>

<file path=ppt/tags/tag129.xml><?xml version="1.0" encoding="utf-8"?>
<p:tagLst xmlns:p="http://schemas.openxmlformats.org/presentationml/2006/main">
  <p:tag name="KSO_WM_DIAGRAM_VIRTUALLY_FRAME" val="{&quot;height&quot;:515.55,&quot;left&quot;:33.46283464566932,&quot;top&quot;:66.4,&quot;width&quot;:905.237165354330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515.55,&quot;left&quot;:33.46283464566932,&quot;top&quot;:66.4,&quot;width&quot;:905.2371653543307}"/>
</p:tagLst>
</file>

<file path=ppt/tags/tag131.xml><?xml version="1.0" encoding="utf-8"?>
<p:tagLst xmlns:p="http://schemas.openxmlformats.org/presentationml/2006/main">
  <p:tag name="KSO_WM_DIAGRAM_VIRTUALLY_FRAME" val="{&quot;height&quot;:515.55,&quot;left&quot;:33.46283464566932,&quot;top&quot;:66.4,&quot;width&quot;:905.2371653543307}"/>
</p:tagLst>
</file>

<file path=ppt/tags/tag132.xml><?xml version="1.0" encoding="utf-8"?>
<p:tagLst xmlns:p="http://schemas.openxmlformats.org/presentationml/2006/main">
  <p:tag name="KSO_WM_DIAGRAM_VIRTUALLY_FRAME" val="{&quot;height&quot;:515.55,&quot;left&quot;:33.46283464566932,&quot;top&quot;:66.4,&quot;width&quot;:905.2371653543307}"/>
</p:tagLst>
</file>

<file path=ppt/tags/tag133.xml><?xml version="1.0" encoding="utf-8"?>
<p:tagLst xmlns:p="http://schemas.openxmlformats.org/presentationml/2006/main">
  <p:tag name="KSO_WM_DIAGRAM_VIRTUALLY_FRAME" val="{&quot;height&quot;:515.55,&quot;left&quot;:33.46283464566932,&quot;top&quot;:66.4,&quot;width&quot;:905.2371653543307}"/>
</p:tagLst>
</file>

<file path=ppt/tags/tag13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5.xml><?xml version="1.0" encoding="utf-8"?>
<p:tagLst xmlns:p="http://schemas.openxmlformats.org/presentationml/2006/main">
  <p:tag name="KSO_WM_DIAGRAM_VIRTUALLY_FRAME" val="{&quot;height&quot;:156.3429133858268,&quot;left&quot;:348,&quot;top&quot;:318.35,&quot;width&quot;:530.45}"/>
</p:tagLst>
</file>

<file path=ppt/tags/tag136.xml><?xml version="1.0" encoding="utf-8"?>
<p:tagLst xmlns:p="http://schemas.openxmlformats.org/presentationml/2006/main">
  <p:tag name="KSO_WM_DIAGRAM_VIRTUALLY_FRAME" val="{&quot;height&quot;:156.3429133858268,&quot;left&quot;:348,&quot;top&quot;:318.35,&quot;width&quot;:530.45}"/>
</p:tagLst>
</file>

<file path=ppt/tags/tag13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8.xml><?xml version="1.0" encoding="utf-8"?>
<p:tagLst xmlns:p="http://schemas.openxmlformats.org/presentationml/2006/main">
  <p:tag name="KSO_WM_DIAGRAM_VIRTUALLY_FRAME" val="{&quot;height&quot;:156.3429133858268,&quot;left&quot;:348,&quot;top&quot;:318.35,&quot;width&quot;:530.45}"/>
</p:tagLst>
</file>

<file path=ppt/tags/tag139.xml><?xml version="1.0" encoding="utf-8"?>
<p:tagLst xmlns:p="http://schemas.openxmlformats.org/presentationml/2006/main">
  <p:tag name="KSO_WM_DIAGRAM_VIRTUALLY_FRAME" val="{&quot;height&quot;:156.3429133858268,&quot;left&quot;:348,&quot;top&quot;:318.35,&quot;width&quot;:530.4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1.xml><?xml version="1.0" encoding="utf-8"?>
<p:tagLst xmlns:p="http://schemas.openxmlformats.org/presentationml/2006/main">
  <p:tag name="KSO_WM_DIAGRAM_VIRTUALLY_FRAME" val="{&quot;height&quot;:156.3429133858268,&quot;left&quot;:348,&quot;top&quot;:318.35,&quot;width&quot;:530.45}"/>
</p:tagLst>
</file>

<file path=ppt/tags/tag142.xml><?xml version="1.0" encoding="utf-8"?>
<p:tagLst xmlns:p="http://schemas.openxmlformats.org/presentationml/2006/main">
  <p:tag name="KSO_WM_DIAGRAM_VIRTUALLY_FRAME" val="{&quot;height&quot;:156.3429133858268,&quot;left&quot;:348,&quot;top&quot;:318.35,&quot;width&quot;:530.45}"/>
</p:tagLst>
</file>

<file path=ppt/tags/tag14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4.xml><?xml version="1.0" encoding="utf-8"?>
<p:tagLst xmlns:p="http://schemas.openxmlformats.org/presentationml/2006/main">
  <p:tag name="KSO_WM_DIAGRAM_VIRTUALLY_FRAME" val="{&quot;height&quot;:156.3429133858268,&quot;left&quot;:348,&quot;top&quot;:318.35,&quot;width&quot;:530.45}"/>
</p:tagLst>
</file>

<file path=ppt/tags/tag145.xml><?xml version="1.0" encoding="utf-8"?>
<p:tagLst xmlns:p="http://schemas.openxmlformats.org/presentationml/2006/main">
  <p:tag name="KSO_WM_DIAGRAM_VIRTUALLY_FRAME" val="{&quot;height&quot;:156.3429133858268,&quot;left&quot;:348,&quot;top&quot;:318.35,&quot;width&quot;:530.45}"/>
</p:tagLst>
</file>

<file path=ppt/tags/tag14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7.xml><?xml version="1.0" encoding="utf-8"?>
<p:tagLst xmlns:p="http://schemas.openxmlformats.org/presentationml/2006/main">
  <p:tag name="KSO_WM_DIAGRAM_VIRTUALLY_FRAME" val="{&quot;height&quot;:156.3429133858268,&quot;left&quot;:348,&quot;top&quot;:318.35,&quot;width&quot;:530.45}"/>
</p:tagLst>
</file>

<file path=ppt/tags/tag148.xml><?xml version="1.0" encoding="utf-8"?>
<p:tagLst xmlns:p="http://schemas.openxmlformats.org/presentationml/2006/main">
  <p:tag name="KSO_WM_DIAGRAM_VIRTUALLY_FRAME" val="{&quot;height&quot;:156.3429133858268,&quot;left&quot;:348,&quot;top&quot;:318.35,&quot;width&quot;:530.45}"/>
</p:tagLst>
</file>

<file path=ppt/tags/tag14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156.3429133858268,&quot;left&quot;:348,&quot;top&quot;:318.35,&quot;width&quot;:530.45}"/>
</p:tagLst>
</file>

<file path=ppt/tags/tag151.xml><?xml version="1.0" encoding="utf-8"?>
<p:tagLst xmlns:p="http://schemas.openxmlformats.org/presentationml/2006/main">
  <p:tag name="KSO_WM_DIAGRAM_VIRTUALLY_FRAME" val="{&quot;height&quot;:156.3429133858268,&quot;left&quot;:348,&quot;top&quot;:318.35,&quot;width&quot;:530.45}"/>
</p:tagLst>
</file>

<file path=ppt/tags/tag15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3.xml><?xml version="1.0" encoding="utf-8"?>
<p:tagLst xmlns:p="http://schemas.openxmlformats.org/presentationml/2006/main">
  <p:tag name="KSO_WM_DIAGRAM_VIRTUALLY_FRAME" val="{&quot;height&quot;:156.3429133858268,&quot;left&quot;:348,&quot;top&quot;:318.35,&quot;width&quot;:530.45}"/>
</p:tagLst>
</file>

<file path=ppt/tags/tag154.xml><?xml version="1.0" encoding="utf-8"?>
<p:tagLst xmlns:p="http://schemas.openxmlformats.org/presentationml/2006/main">
  <p:tag name="KSO_WM_DIAGRAM_VIRTUALLY_FRAME" val="{&quot;height&quot;:156.3429133858268,&quot;left&quot;:348,&quot;top&quot;:318.35,&quot;width&quot;:530.45}"/>
</p:tagLst>
</file>

<file path=ppt/tags/tag15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6.xml><?xml version="1.0" encoding="utf-8"?>
<p:tagLst xmlns:p="http://schemas.openxmlformats.org/presentationml/2006/main">
  <p:tag name="KSO_WM_DIAGRAM_VIRTUALLY_FRAME" val="{&quot;height&quot;:156.3429133858268,&quot;left&quot;:348,&quot;top&quot;:318.35,&quot;width&quot;:530.45}"/>
</p:tagLst>
</file>

<file path=ppt/tags/tag157.xml><?xml version="1.0" encoding="utf-8"?>
<p:tagLst xmlns:p="http://schemas.openxmlformats.org/presentationml/2006/main">
  <p:tag name="KSO_WM_DIAGRAM_VIRTUALLY_FRAME" val="{&quot;height&quot;:156.3429133858268,&quot;left&quot;:348,&quot;top&quot;:318.35,&quot;width&quot;:530.45}"/>
</p:tagLst>
</file>

<file path=ppt/tags/tag158.xml><?xml version="1.0" encoding="utf-8"?>
<p:tagLst xmlns:p="http://schemas.openxmlformats.org/presentationml/2006/main">
  <p:tag name="KSO_WM_DIAGRAM_VIRTUALLY_FRAME" val="{&quot;height&quot;:156.3429133858268,&quot;left&quot;:348,&quot;top&quot;:318.35,&quot;width&quot;:530.45}"/>
</p:tagLst>
</file>

<file path=ppt/tags/tag159.xml><?xml version="1.0" encoding="utf-8"?>
<p:tagLst xmlns:p="http://schemas.openxmlformats.org/presentationml/2006/main">
  <p:tag name="KSO_WM_DIAGRAM_VIRTUALLY_FRAME" val="{&quot;height&quot;:156.3429133858268,&quot;left&quot;:348,&quot;top&quot;:318.35,&quot;width&quot;:530.4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DIAGRAM_VIRTUALLY_FRAME" val="{&quot;height&quot;:156.3429133858268,&quot;left&quot;:348,&quot;top&quot;:318.35,&quot;width&quot;:530.45}"/>
</p:tagLst>
</file>

<file path=ppt/tags/tag16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2.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63.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64.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65.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66.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67.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68.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69.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1.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2.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3.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4.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5.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6.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7.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8.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79.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1.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2.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3.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4.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5.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6.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7.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8.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89.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1.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2.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3.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4.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5.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6.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7.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8.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199.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1.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2.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3.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4.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5.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6.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7.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8.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09.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11.xml><?xml version="1.0" encoding="utf-8"?>
<p:tagLst xmlns:p="http://schemas.openxmlformats.org/presentationml/2006/main">
  <p:tag name="KSO_WM_DIAGRAM_VIRTUALLY_FRAME" val="{&quot;height&quot;:370.90968503937006,&quot;left&quot;:98.74173228346459,&quot;top&quot;:82.65716535433071,&quot;width&quot;:750.8082677165354}"/>
</p:tagLst>
</file>

<file path=ppt/tags/tag21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5.xml><?xml version="1.0" encoding="utf-8"?>
<p:tagLst xmlns:p="http://schemas.openxmlformats.org/presentationml/2006/main">
  <p:tag name="RESOURCE_RECORD_KEY" val="{&quot;13&quot;:[4721932]}"/>
  <p:tag name="COMMONDATA" val="eyJoZGlkIjoiNzg5MWU4N2JmYzY3NTJjZmEzZjgwMjk0MDA2MTQ3ZTI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DIAGRAM_VIRTUALLY_FRAME" val="{&quot;height&quot;:315.55968503937004,&quot;left&quot;:86.74173228346457,&quot;top&quot;:75.15716535433071,&quot;width&quot;:558.3034645669292}"/>
</p:tagLst>
</file>

<file path=ppt/tags/tag65.xml><?xml version="1.0" encoding="utf-8"?>
<p:tagLst xmlns:p="http://schemas.openxmlformats.org/presentationml/2006/main">
  <p:tag name="KSO_WM_DIAGRAM_VIRTUALLY_FRAME" val="{&quot;height&quot;:315.55968503937004,&quot;left&quot;:86.74173228346457,&quot;top&quot;:75.15716535433071,&quot;width&quot;:558.3034645669292}"/>
</p:tagLst>
</file>

<file path=ppt/tags/tag66.xml><?xml version="1.0" encoding="utf-8"?>
<p:tagLst xmlns:p="http://schemas.openxmlformats.org/presentationml/2006/main">
  <p:tag name="KSO_WM_DIAGRAM_VIRTUALLY_FRAME" val="{&quot;height&quot;:315.55968503937004,&quot;left&quot;:86.74173228346457,&quot;top&quot;:75.15716535433071,&quot;width&quot;:558.3034645669292}"/>
</p:tagLst>
</file>

<file path=ppt/tags/tag67.xml><?xml version="1.0" encoding="utf-8"?>
<p:tagLst xmlns:p="http://schemas.openxmlformats.org/presentationml/2006/main">
  <p:tag name="KSO_WM_DIAGRAM_VIRTUALLY_FRAME" val="{&quot;height&quot;:156.3429133858268,&quot;left&quot;:348,&quot;top&quot;:318.35,&quot;width&quot;:530.45}"/>
</p:tagLst>
</file>

<file path=ppt/tags/tag68.xml><?xml version="1.0" encoding="utf-8"?>
<p:tagLst xmlns:p="http://schemas.openxmlformats.org/presentationml/2006/main">
  <p:tag name="KSO_WM_DIAGRAM_VIRTUALLY_FRAME" val="{&quot;height&quot;:315.55968503937004,&quot;left&quot;:86.74173228346457,&quot;top&quot;:75.15716535433071,&quot;width&quot;:558.3034645669292}"/>
</p:tagLst>
</file>

<file path=ppt/tags/tag69.xml><?xml version="1.0" encoding="utf-8"?>
<p:tagLst xmlns:p="http://schemas.openxmlformats.org/presentationml/2006/main">
  <p:tag name="KSO_WM_DIAGRAM_VIRTUALLY_FRAME" val="{&quot;height&quot;:156.3429133858268,&quot;left&quot;:348,&quot;top&quot;:318.35,&quot;width&quot;:530.4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156.3429133858268,&quot;left&quot;:348,&quot;top&quot;:318.35,&quot;width&quot;:530.45}"/>
</p:tagLst>
</file>

<file path=ppt/tags/tag71.xml><?xml version="1.0" encoding="utf-8"?>
<p:tagLst xmlns:p="http://schemas.openxmlformats.org/presentationml/2006/main">
  <p:tag name="KSO_WM_DIAGRAM_VIRTUALLY_FRAME" val="{&quot;height&quot;:156.3429133858268,&quot;left&quot;:348,&quot;top&quot;:318.35,&quot;width&quot;:530.45}"/>
</p:tagLst>
</file>

<file path=ppt/tags/tag72.xml><?xml version="1.0" encoding="utf-8"?>
<p:tagLst xmlns:p="http://schemas.openxmlformats.org/presentationml/2006/main">
  <p:tag name="KSO_WM_DIAGRAM_VIRTUALLY_FRAME" val="{&quot;height&quot;:156.3429133858268,&quot;left&quot;:348,&quot;top&quot;:318.35,&quot;width&quot;:530.45}"/>
</p:tagLst>
</file>

<file path=ppt/tags/tag73.xml><?xml version="1.0" encoding="utf-8"?>
<p:tagLst xmlns:p="http://schemas.openxmlformats.org/presentationml/2006/main">
  <p:tag name="KSO_WM_DIAGRAM_VIRTUALLY_FRAME" val="{&quot;height&quot;:315.55968503937004,&quot;left&quot;:86.74173228346457,&quot;top&quot;:75.15716535433071,&quot;width&quot;:558.3034645669292}"/>
</p:tagLst>
</file>

<file path=ppt/tags/tag74.xml><?xml version="1.0" encoding="utf-8"?>
<p:tagLst xmlns:p="http://schemas.openxmlformats.org/presentationml/2006/main">
  <p:tag name="KSO_WM_DIAGRAM_VIRTUALLY_FRAME" val="{&quot;height&quot;:156.3429133858268,&quot;left&quot;:348,&quot;top&quot;:318.35,&quot;width&quot;:530.45}"/>
</p:tagLst>
</file>

<file path=ppt/tags/tag75.xml><?xml version="1.0" encoding="utf-8"?>
<p:tagLst xmlns:p="http://schemas.openxmlformats.org/presentationml/2006/main">
  <p:tag name="KSO_WM_DIAGRAM_VIRTUALLY_FRAME" val="{&quot;height&quot;:156.3429133858268,&quot;left&quot;:348,&quot;top&quot;:318.35,&quot;width&quot;:530.45}"/>
</p:tagLst>
</file>

<file path=ppt/tags/tag76.xml><?xml version="1.0" encoding="utf-8"?>
<p:tagLst xmlns:p="http://schemas.openxmlformats.org/presentationml/2006/main">
  <p:tag name="KSO_WM_DIAGRAM_VIRTUALLY_FRAME" val="{&quot;height&quot;:156.3429133858268,&quot;left&quot;:348,&quot;top&quot;:318.35,&quot;width&quot;:530.45}"/>
</p:tagLst>
</file>

<file path=ppt/tags/tag77.xml><?xml version="1.0" encoding="utf-8"?>
<p:tagLst xmlns:p="http://schemas.openxmlformats.org/presentationml/2006/main">
  <p:tag name="KSO_WM_DIAGRAM_VIRTUALLY_FRAME" val="{&quot;height&quot;:156.3429133858268,&quot;left&quot;:348,&quot;top&quot;:318.35,&quot;width&quot;:530.45}"/>
</p:tagLst>
</file>

<file path=ppt/tags/tag78.xml><?xml version="1.0" encoding="utf-8"?>
<p:tagLst xmlns:p="http://schemas.openxmlformats.org/presentationml/2006/main">
  <p:tag name="KSO_WM_DIAGRAM_VIRTUALLY_FRAME" val="{&quot;height&quot;:156.3429133858268,&quot;left&quot;:348,&quot;top&quot;:318.35,&quot;width&quot;:530.45}"/>
</p:tagLst>
</file>

<file path=ppt/tags/tag79.xml><?xml version="1.0" encoding="utf-8"?>
<p:tagLst xmlns:p="http://schemas.openxmlformats.org/presentationml/2006/main">
  <p:tag name="KSO_WM_DIAGRAM_VIRTUALLY_FRAME" val="{&quot;height&quot;:156.3429133858268,&quot;left&quot;:348,&quot;top&quot;:318.35,&quot;width&quot;:530.4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156.3429133858268,&quot;left&quot;:348,&quot;top&quot;:318.35,&quot;width&quot;:530.45}"/>
</p:tagLst>
</file>

<file path=ppt/tags/tag81.xml><?xml version="1.0" encoding="utf-8"?>
<p:tagLst xmlns:p="http://schemas.openxmlformats.org/presentationml/2006/main">
  <p:tag name="KSO_WM_DIAGRAM_VIRTUALLY_FRAME" val="{&quot;height&quot;:156.3429133858268,&quot;left&quot;:348,&quot;top&quot;:318.35,&quot;width&quot;:530.45}"/>
</p:tagLst>
</file>

<file path=ppt/tags/tag82.xml><?xml version="1.0" encoding="utf-8"?>
<p:tagLst xmlns:p="http://schemas.openxmlformats.org/presentationml/2006/main">
  <p:tag name="KSO_WM_DIAGRAM_VIRTUALLY_FRAME" val="{&quot;height&quot;:156.3429133858268,&quot;left&quot;:348,&quot;top&quot;:318.35,&quot;width&quot;:530.45}"/>
</p:tagLst>
</file>

<file path=ppt/tags/tag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KSO_WM_DIAGRAM_VIRTUALLY_FRAME" val="{&quot;height&quot;:156.3429133858268,&quot;left&quot;:348,&quot;top&quot;:318.35,&quot;width&quot;:530.45}"/>
</p:tagLst>
</file>

<file path=ppt/tags/tag85.xml><?xml version="1.0" encoding="utf-8"?>
<p:tagLst xmlns:p="http://schemas.openxmlformats.org/presentationml/2006/main">
  <p:tag name="KSO_WM_DIAGRAM_VIRTUALLY_FRAME" val="{&quot;height&quot;:156.3429133858268,&quot;left&quot;:348,&quot;top&quot;:318.35,&quot;width&quot;:530.45}"/>
</p:tagLst>
</file>

<file path=ppt/tags/tag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p="http://schemas.openxmlformats.org/presentationml/2006/main">
  <p:tag name="KSO_WM_DIAGRAM_VIRTUALLY_FRAME" val="{&quot;height&quot;:156.3429133858268,&quot;left&quot;:348,&quot;top&quot;:318.35,&quot;width&quot;:530.45}"/>
</p:tagLst>
</file>

<file path=ppt/tags/tag88.xml><?xml version="1.0" encoding="utf-8"?>
<p:tagLst xmlns:p="http://schemas.openxmlformats.org/presentationml/2006/main">
  <p:tag name="KSO_WM_DIAGRAM_VIRTUALLY_FRAME" val="{&quot;height&quot;:156.3429133858268,&quot;left&quot;:348,&quot;top&quot;:318.35,&quot;width&quot;:530.45}"/>
</p:tagLst>
</file>

<file path=ppt/tags/tag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156.3429133858268,&quot;left&quot;:348,&quot;top&quot;:318.35,&quot;width&quot;:530.45}"/>
</p:tagLst>
</file>

<file path=ppt/tags/tag91.xml><?xml version="1.0" encoding="utf-8"?>
<p:tagLst xmlns:p="http://schemas.openxmlformats.org/presentationml/2006/main">
  <p:tag name="KSO_WM_DIAGRAM_VIRTUALLY_FRAME" val="{&quot;height&quot;:156.3429133858268,&quot;left&quot;:348,&quot;top&quot;:318.35,&quot;width&quot;:530.45}"/>
</p:tagLst>
</file>

<file path=ppt/tags/tag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DIAGRAM_VIRTUALLY_FRAME" val="{&quot;height&quot;:156.3429133858268,&quot;left&quot;:348,&quot;top&quot;:318.35,&quot;width&quot;:530.45}"/>
</p:tagLst>
</file>

<file path=ppt/tags/tag94.xml><?xml version="1.0" encoding="utf-8"?>
<p:tagLst xmlns:p="http://schemas.openxmlformats.org/presentationml/2006/main">
  <p:tag name="KSO_WM_DIAGRAM_VIRTUALLY_FRAME" val="{&quot;height&quot;:156.3429133858268,&quot;left&quot;:348,&quot;top&quot;:318.35,&quot;width&quot;:530.45}"/>
</p:tagLst>
</file>

<file path=ppt/tags/tag9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p="http://schemas.openxmlformats.org/presentationml/2006/main">
  <p:tag name="KSO_WM_DIAGRAM_VIRTUALLY_FRAME" val="{&quot;height&quot;:156.3429133858268,&quot;left&quot;:348,&quot;top&quot;:318.35,&quot;width&quot;:530.45}"/>
</p:tagLst>
</file>

<file path=ppt/tags/tag97.xml><?xml version="1.0" encoding="utf-8"?>
<p:tagLst xmlns:p="http://schemas.openxmlformats.org/presentationml/2006/main">
  <p:tag name="KSO_WM_DIAGRAM_VIRTUALLY_FRAME" val="{&quot;height&quot;:156.3429133858268,&quot;left&quot;:348,&quot;top&quot;:318.35,&quot;width&quot;:530.45}"/>
</p:tagLst>
</file>

<file path=ppt/tags/tag98.xml><?xml version="1.0" encoding="utf-8"?>
<p:tagLst xmlns:p="http://schemas.openxmlformats.org/presentationml/2006/main">
  <p:tag name="KSO_WM_DIAGRAM_VIRTUALLY_FRAME" val="{&quot;height&quot;:156.3429133858268,&quot;left&quot;:348,&quot;top&quot;:318.35,&quot;width&quot;:530.45}"/>
</p:tagLst>
</file>

<file path=ppt/tags/tag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4572</Words>
  <Application>WPS 演示</Application>
  <PresentationFormat>宽屏</PresentationFormat>
  <Paragraphs>236</Paragraphs>
  <Slides>21</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Wingdings</vt:lpstr>
      <vt:lpstr>微软雅黑</vt:lpstr>
      <vt:lpstr>Calibri</vt:lpstr>
      <vt:lpstr>黑体</vt:lpstr>
      <vt:lpstr>幼圆</vt:lpstr>
      <vt:lpstr>PingFang SC</vt:lpstr>
      <vt:lpstr>Calibri</vt:lpstr>
      <vt:lpstr>PingFang SC Medium</vt:lpstr>
      <vt:lpstr>等线</vt:lpstr>
      <vt:lpstr>Arial Unicode MS</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杨飏</cp:lastModifiedBy>
  <cp:revision>290</cp:revision>
  <dcterms:created xsi:type="dcterms:W3CDTF">2019-06-19T02:08:00Z</dcterms:created>
  <dcterms:modified xsi:type="dcterms:W3CDTF">2024-03-14T06:53:30Z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045B659B02624D498EA398B50A7CDACF_11</vt:lpwstr>
  </property>
</Properties>
</file>